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9"/>
  </p:notesMasterIdLst>
  <p:handoutMasterIdLst>
    <p:handoutMasterId r:id="rId70"/>
  </p:handoutMasterIdLst>
  <p:sldIdLst>
    <p:sldId id="259" r:id="rId2"/>
    <p:sldId id="261" r:id="rId3"/>
    <p:sldId id="327" r:id="rId4"/>
    <p:sldId id="262" r:id="rId5"/>
    <p:sldId id="263" r:id="rId6"/>
    <p:sldId id="264" r:id="rId7"/>
    <p:sldId id="265" r:id="rId8"/>
    <p:sldId id="307" r:id="rId9"/>
    <p:sldId id="308" r:id="rId10"/>
    <p:sldId id="309" r:id="rId11"/>
    <p:sldId id="275" r:id="rId12"/>
    <p:sldId id="266" r:id="rId13"/>
    <p:sldId id="267" r:id="rId14"/>
    <p:sldId id="268" r:id="rId15"/>
    <p:sldId id="269" r:id="rId16"/>
    <p:sldId id="270" r:id="rId17"/>
    <p:sldId id="271" r:id="rId18"/>
    <p:sldId id="272" r:id="rId19"/>
    <p:sldId id="273" r:id="rId20"/>
    <p:sldId id="274" r:id="rId21"/>
    <p:sldId id="323" r:id="rId22"/>
    <p:sldId id="324" r:id="rId23"/>
    <p:sldId id="325" r:id="rId24"/>
    <p:sldId id="326" r:id="rId25"/>
    <p:sldId id="276" r:id="rId26"/>
    <p:sldId id="313" r:id="rId27"/>
    <p:sldId id="319" r:id="rId28"/>
    <p:sldId id="320" r:id="rId29"/>
    <p:sldId id="314" r:id="rId30"/>
    <p:sldId id="315" r:id="rId31"/>
    <p:sldId id="318" r:id="rId32"/>
    <p:sldId id="316" r:id="rId33"/>
    <p:sldId id="317" r:id="rId34"/>
    <p:sldId id="321" r:id="rId35"/>
    <p:sldId id="322" r:id="rId36"/>
    <p:sldId id="277" r:id="rId37"/>
    <p:sldId id="296" r:id="rId38"/>
    <p:sldId id="279" r:id="rId39"/>
    <p:sldId id="298" r:id="rId40"/>
    <p:sldId id="299" r:id="rId41"/>
    <p:sldId id="280" r:id="rId42"/>
    <p:sldId id="281" r:id="rId43"/>
    <p:sldId id="282" r:id="rId44"/>
    <p:sldId id="294" r:id="rId45"/>
    <p:sldId id="283" r:id="rId46"/>
    <p:sldId id="300" r:id="rId47"/>
    <p:sldId id="301" r:id="rId48"/>
    <p:sldId id="302" r:id="rId49"/>
    <p:sldId id="303" r:id="rId50"/>
    <p:sldId id="304" r:id="rId51"/>
    <p:sldId id="305" r:id="rId52"/>
    <p:sldId id="306" r:id="rId53"/>
    <p:sldId id="284" r:id="rId54"/>
    <p:sldId id="286" r:id="rId55"/>
    <p:sldId id="287" r:id="rId56"/>
    <p:sldId id="288" r:id="rId57"/>
    <p:sldId id="289" r:id="rId58"/>
    <p:sldId id="290" r:id="rId59"/>
    <p:sldId id="291" r:id="rId60"/>
    <p:sldId id="292" r:id="rId61"/>
    <p:sldId id="293" r:id="rId62"/>
    <p:sldId id="311" r:id="rId63"/>
    <p:sldId id="312" r:id="rId64"/>
    <p:sldId id="328" r:id="rId65"/>
    <p:sldId id="329" r:id="rId66"/>
    <p:sldId id="330" r:id="rId67"/>
    <p:sldId id="310" r:id="rId68"/>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A4C"/>
    <a:srgbClr val="FF3F3F"/>
    <a:srgbClr val="FFFF5D"/>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p:cViewPr varScale="1">
        <p:scale>
          <a:sx n="108" d="100"/>
          <a:sy n="108" d="100"/>
        </p:scale>
        <p:origin x="654" y="10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76" d="100"/>
          <a:sy n="76"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9/17/2018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9/17/2018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smtClean="0"/>
              <a:t>1</a:t>
            </a:fld>
            <a:endParaRPr lang="en-US"/>
          </a:p>
        </p:txBody>
      </p:sp>
    </p:spTree>
    <p:extLst>
      <p:ext uri="{BB962C8B-B14F-4D97-AF65-F5344CB8AC3E}">
        <p14:creationId xmlns:p14="http://schemas.microsoft.com/office/powerpoint/2010/main" val="509441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addition of ketamine was associated with a small but significant reduction in pain scores, a moderate decrease in the requirement of opioids in all 4 meta-analyses, and a lower incidence of postoperative nausea and vomiting during</a:t>
            </a:r>
          </a:p>
          <a:p>
            <a:r>
              <a:rPr lang="en-US" sz="1200" b="0" i="0" u="none" strike="noStrike" kern="1200" baseline="0" dirty="0">
                <a:solidFill>
                  <a:schemeClr val="tx1"/>
                </a:solidFill>
                <a:latin typeface="+mn-lt"/>
                <a:ea typeface="+mn-ea"/>
                <a:cs typeface="+mn-cs"/>
              </a:rPr>
              <a:t>the initial postoperative period in 3 of the reviews.2,42,43 None of the 4 meta-analyses reported increased sedation with use of ketamine,</a:t>
            </a:r>
          </a:p>
          <a:p>
            <a:r>
              <a:rPr lang="en-US" sz="1200" b="0" i="0" u="none" strike="noStrike" kern="1200" baseline="0" dirty="0">
                <a:solidFill>
                  <a:schemeClr val="tx1"/>
                </a:solidFill>
                <a:latin typeface="+mn-lt"/>
                <a:ea typeface="+mn-ea"/>
                <a:cs typeface="+mn-cs"/>
              </a:rPr>
              <a:t>and only one found an increase in neuropsychiatric adverse</a:t>
            </a:r>
          </a:p>
          <a:p>
            <a:r>
              <a:rPr lang="en-US" sz="1200" b="0" i="0" u="none" strike="noStrike" kern="1200" baseline="0" dirty="0">
                <a:solidFill>
                  <a:schemeClr val="tx1"/>
                </a:solidFill>
                <a:latin typeface="+mn-lt"/>
                <a:ea typeface="+mn-ea"/>
                <a:cs typeface="+mn-cs"/>
              </a:rPr>
              <a:t>effects of ketamine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hallucinations, nightmares).2</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38</a:t>
            </a:fld>
            <a:endParaRPr lang="en-US"/>
          </a:p>
        </p:txBody>
      </p:sp>
    </p:spTree>
    <p:extLst>
      <p:ext uri="{BB962C8B-B14F-4D97-AF65-F5344CB8AC3E}">
        <p14:creationId xmlns:p14="http://schemas.microsoft.com/office/powerpoint/2010/main" val="107312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Evidence indicates that ketamine should be avoided in individuals with poorly controlled cardiovascular disease (grade C evidence, moderate level of certainty) and pregnancy or active psychosis (grade B evidence, moderate level</a:t>
            </a:r>
          </a:p>
          <a:p>
            <a:r>
              <a:rPr lang="en-US" sz="1200" b="0" i="0" u="none" strike="noStrike" kern="1200" baseline="0" dirty="0">
                <a:solidFill>
                  <a:schemeClr val="tx1"/>
                </a:solidFill>
                <a:latin typeface="+mn-lt"/>
                <a:ea typeface="+mn-ea"/>
                <a:cs typeface="+mn-cs"/>
              </a:rPr>
              <a:t>of certainty). For hepatic dysfunction, evidence supports that ketamine infusions should be avoided in individuals with severe disease (</a:t>
            </a:r>
            <a:r>
              <a:rPr lang="en-US" sz="1200" b="0" i="0" u="none" strike="noStrike" kern="1200" baseline="0" dirty="0" err="1">
                <a:solidFill>
                  <a:schemeClr val="tx1"/>
                </a:solidFill>
                <a:latin typeface="+mn-lt"/>
                <a:ea typeface="+mn-ea"/>
                <a:cs typeface="+mn-cs"/>
              </a:rPr>
              <a:t>eg</a:t>
            </a:r>
            <a:r>
              <a:rPr lang="en-US" sz="1200" b="0" i="0" u="none" strike="noStrike" kern="1200" baseline="0" dirty="0">
                <a:solidFill>
                  <a:schemeClr val="tx1"/>
                </a:solidFill>
                <a:latin typeface="+mn-lt"/>
                <a:ea typeface="+mn-ea"/>
                <a:cs typeface="+mn-cs"/>
              </a:rPr>
              <a:t>, cirrhosis) and used with caution (</a:t>
            </a:r>
            <a:r>
              <a:rPr lang="en-US" sz="1200" b="0" i="0" u="none" strike="noStrike" kern="1200" baseline="0" dirty="0" err="1">
                <a:solidFill>
                  <a:schemeClr val="tx1"/>
                </a:solidFill>
                <a:latin typeface="+mn-lt"/>
                <a:ea typeface="+mn-ea"/>
                <a:cs typeface="+mn-cs"/>
              </a:rPr>
              <a:t>ie</a:t>
            </a:r>
            <a:r>
              <a:rPr lang="en-US" sz="1200" b="0" i="0" u="none" strike="noStrike" kern="1200" baseline="0" dirty="0">
                <a:solidFill>
                  <a:schemeClr val="tx1"/>
                </a:solidFill>
                <a:latin typeface="+mn-lt"/>
                <a:ea typeface="+mn-ea"/>
                <a:cs typeface="+mn-cs"/>
              </a:rPr>
              <a:t>, with monitoring of liver function tests before infusion</a:t>
            </a:r>
          </a:p>
          <a:p>
            <a:r>
              <a:rPr lang="en-US" sz="1200" b="0" i="0" u="none" strike="noStrike" kern="1200" baseline="0" dirty="0">
                <a:solidFill>
                  <a:schemeClr val="tx1"/>
                </a:solidFill>
                <a:latin typeface="+mn-lt"/>
                <a:ea typeface="+mn-ea"/>
                <a:cs typeface="+mn-cs"/>
              </a:rPr>
              <a:t>and during infusions in surveillance of elevations) in individuals with moderate disease (grade C evidence, low level of certainty). Evidence indicates that ketamine should be avoided in individuals with elevated intracranial pressure</a:t>
            </a:r>
          </a:p>
          <a:p>
            <a:r>
              <a:rPr lang="en-US" sz="1200" b="0" i="0" u="none" strike="noStrike" kern="1200" baseline="0" dirty="0">
                <a:solidFill>
                  <a:schemeClr val="tx1"/>
                </a:solidFill>
                <a:latin typeface="+mn-lt"/>
                <a:ea typeface="+mn-ea"/>
                <a:cs typeface="+mn-cs"/>
              </a:rPr>
              <a:t>and elevated intraocular pressure (grade C evidence, low level of certainty). Relative contraindications are shown in Table 5.</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42</a:t>
            </a:fld>
            <a:endParaRPr lang="en-US"/>
          </a:p>
        </p:txBody>
      </p:sp>
    </p:spTree>
    <p:extLst>
      <p:ext uri="{BB962C8B-B14F-4D97-AF65-F5344CB8AC3E}">
        <p14:creationId xmlns:p14="http://schemas.microsoft.com/office/powerpoint/2010/main" val="1040031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42 patients with chronic neuropathic pain randomized to oral ketamine 30 mg 3 times per day, oral methadone 3 mg 3 times per day, or the same doses of both drugs, the ketamine group experienced greater pain relief after 3 months of therapy compared with the other groups.64</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45</a:t>
            </a:fld>
            <a:endParaRPr lang="en-US"/>
          </a:p>
        </p:txBody>
      </p:sp>
    </p:spTree>
    <p:extLst>
      <p:ext uri="{BB962C8B-B14F-4D97-AF65-F5344CB8AC3E}">
        <p14:creationId xmlns:p14="http://schemas.microsoft.com/office/powerpoint/2010/main" val="1393817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recent pilot study involving</a:t>
            </a:r>
          </a:p>
          <a:p>
            <a:r>
              <a:rPr lang="en-US" sz="1200" b="0" i="0" u="none" strike="noStrike" kern="1200" baseline="0" dirty="0">
                <a:solidFill>
                  <a:schemeClr val="tx1"/>
                </a:solidFill>
                <a:latin typeface="+mn-lt"/>
                <a:ea typeface="+mn-ea"/>
                <a:cs typeface="+mn-cs"/>
              </a:rPr>
              <a:t>3 patients who received 0.5 to 1 mg/kg of oral ketamine 3 times</a:t>
            </a:r>
          </a:p>
          <a:p>
            <a:r>
              <a:rPr lang="en-US" sz="1200" b="0" i="0" u="none" strike="noStrike" kern="1200" baseline="0" dirty="0">
                <a:solidFill>
                  <a:schemeClr val="tx1"/>
                </a:solidFill>
                <a:latin typeface="+mn-lt"/>
                <a:ea typeface="+mn-ea"/>
                <a:cs typeface="+mn-cs"/>
              </a:rPr>
              <a:t>per day also suggests effectiveness for acute postoperative</a:t>
            </a:r>
          </a:p>
          <a:p>
            <a:r>
              <a:rPr lang="en-US" sz="1200" b="0" i="0" u="none" strike="noStrike" kern="1200" baseline="0" dirty="0">
                <a:solidFill>
                  <a:schemeClr val="tx1"/>
                </a:solidFill>
                <a:latin typeface="+mn-lt"/>
                <a:ea typeface="+mn-ea"/>
                <a:cs typeface="+mn-cs"/>
              </a:rPr>
              <a:t>amputation pain</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46</a:t>
            </a:fld>
            <a:endParaRPr lang="en-US"/>
          </a:p>
        </p:txBody>
      </p:sp>
    </p:spTree>
    <p:extLst>
      <p:ext uri="{BB962C8B-B14F-4D97-AF65-F5344CB8AC3E}">
        <p14:creationId xmlns:p14="http://schemas.microsoft.com/office/powerpoint/2010/main" val="3952543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 scenarios in which this should be considered include individuals for whom </a:t>
            </a:r>
            <a:r>
              <a:rPr lang="en-US" dirty="0" err="1"/>
              <a:t>IVaccess</a:t>
            </a:r>
            <a:r>
              <a:rPr lang="en-US" dirty="0"/>
              <a:t> is difficult and children undergoing procedures</a:t>
            </a:r>
          </a:p>
        </p:txBody>
      </p:sp>
      <p:sp>
        <p:nvSpPr>
          <p:cNvPr id="4" name="Slide Number Placeholder 3"/>
          <p:cNvSpPr>
            <a:spLocks noGrp="1"/>
          </p:cNvSpPr>
          <p:nvPr>
            <p:ph type="sldNum" sz="quarter" idx="10"/>
          </p:nvPr>
        </p:nvSpPr>
        <p:spPr/>
        <p:txBody>
          <a:bodyPr/>
          <a:lstStyle/>
          <a:p>
            <a:fld id="{E3B36274-F2B9-4C45-BBB4-0EDF4CD651A7}" type="slidenum">
              <a:rPr lang="en-US" smtClean="0"/>
              <a:t>51</a:t>
            </a:fld>
            <a:endParaRPr lang="en-US"/>
          </a:p>
        </p:txBody>
      </p:sp>
    </p:spTree>
    <p:extLst>
      <p:ext uri="{BB962C8B-B14F-4D97-AF65-F5344CB8AC3E}">
        <p14:creationId xmlns:p14="http://schemas.microsoft.com/office/powerpoint/2010/main" val="158648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 scenarios in which this should be considered include individuals for whom </a:t>
            </a:r>
            <a:r>
              <a:rPr lang="en-US" dirty="0" err="1"/>
              <a:t>IVaccess</a:t>
            </a:r>
            <a:r>
              <a:rPr lang="en-US" dirty="0"/>
              <a:t> is difficult and children undergoing procedures</a:t>
            </a:r>
          </a:p>
        </p:txBody>
      </p:sp>
      <p:sp>
        <p:nvSpPr>
          <p:cNvPr id="4" name="Slide Number Placeholder 3"/>
          <p:cNvSpPr>
            <a:spLocks noGrp="1"/>
          </p:cNvSpPr>
          <p:nvPr>
            <p:ph type="sldNum" sz="quarter" idx="10"/>
          </p:nvPr>
        </p:nvSpPr>
        <p:spPr/>
        <p:txBody>
          <a:bodyPr/>
          <a:lstStyle/>
          <a:p>
            <a:fld id="{E3B36274-F2B9-4C45-BBB4-0EDF4CD651A7}" type="slidenum">
              <a:rPr lang="en-US" smtClean="0"/>
              <a:t>52</a:t>
            </a:fld>
            <a:endParaRPr lang="en-US"/>
          </a:p>
        </p:txBody>
      </p:sp>
    </p:spTree>
    <p:extLst>
      <p:ext uri="{BB962C8B-B14F-4D97-AF65-F5344CB8AC3E}">
        <p14:creationId xmlns:p14="http://schemas.microsoft.com/office/powerpoint/2010/main" val="38864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date, few recommendations are available to guide this</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emerging acute pain therapy. The variability in patient selection,</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drug dosing, monitoring, and management protocols speaks to</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need for guidance. The purpose of these guidelines is therefore</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provide a framework for safe use of ketamine in the acute</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pain setting.</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a:t>
            </a:fld>
            <a:endParaRPr lang="en-US"/>
          </a:p>
        </p:txBody>
      </p:sp>
    </p:spTree>
    <p:extLst>
      <p:ext uri="{BB962C8B-B14F-4D97-AF65-F5344CB8AC3E}">
        <p14:creationId xmlns:p14="http://schemas.microsoft.com/office/powerpoint/2010/main" val="95708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date, few recommendations are available to guide this</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emerging acute pain therapy. The variability in patient selection,</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drug dosing, monitoring, and management protocols speaks to</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need for guidance. The purpose of these guidelines is therefore</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provide a framework for safe use of ketamine in the acute</a:t>
            </a:r>
            <a:r>
              <a:rPr lang="th-TH"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pain setting.</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8</a:t>
            </a:fld>
            <a:endParaRPr lang="en-US"/>
          </a:p>
        </p:txBody>
      </p:sp>
    </p:spTree>
    <p:extLst>
      <p:ext uri="{BB962C8B-B14F-4D97-AF65-F5344CB8AC3E}">
        <p14:creationId xmlns:p14="http://schemas.microsoft.com/office/powerpoint/2010/main" val="26022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Upper</a:t>
            </a:r>
          </a:p>
          <a:p>
            <a:r>
              <a:rPr lang="en-US" sz="1200" b="0" i="0" u="none" strike="noStrike" kern="1200" baseline="0" dirty="0">
                <a:solidFill>
                  <a:schemeClr val="tx1"/>
                </a:solidFill>
                <a:latin typeface="+mn-lt"/>
                <a:ea typeface="+mn-ea"/>
                <a:cs typeface="+mn-cs"/>
              </a:rPr>
              <a:t>abdominal and thoracic procedures showed the greatest</a:t>
            </a:r>
          </a:p>
          <a:p>
            <a:r>
              <a:rPr lang="en-US" sz="1200" b="0" i="0" u="none" strike="noStrike" kern="1200" baseline="0" dirty="0">
                <a:solidFill>
                  <a:schemeClr val="tx1"/>
                </a:solidFill>
                <a:latin typeface="+mn-lt"/>
                <a:ea typeface="+mn-ea"/>
                <a:cs typeface="+mn-cs"/>
              </a:rPr>
              <a:t>decrease in opioid used (SDM = -1.741; 95%</a:t>
            </a:r>
          </a:p>
          <a:p>
            <a:r>
              <a:rPr lang="en-US" sz="1200" b="0" i="0" u="none" strike="noStrike" kern="1200" baseline="0" dirty="0">
                <a:solidFill>
                  <a:schemeClr val="tx1"/>
                </a:solidFill>
                <a:latin typeface="+mn-lt"/>
                <a:ea typeface="+mn-ea"/>
                <a:cs typeface="+mn-cs"/>
              </a:rPr>
              <a:t>CI = -2.625 to -0.857; P\0.001). Orthopedic (limb and</a:t>
            </a:r>
          </a:p>
          <a:p>
            <a:r>
              <a:rPr lang="en-US" sz="1200" b="0" i="0" u="none" strike="noStrike" kern="1200" baseline="0" dirty="0">
                <a:solidFill>
                  <a:schemeClr val="tx1"/>
                </a:solidFill>
                <a:latin typeface="+mn-lt"/>
                <a:ea typeface="+mn-ea"/>
                <a:cs typeface="+mn-cs"/>
              </a:rPr>
              <a:t>spine), intra-abdominal and lower abdominal surgery also</a:t>
            </a:r>
          </a:p>
          <a:p>
            <a:r>
              <a:rPr lang="en-US" sz="1200" b="0" i="0" u="none" strike="noStrike" kern="1200" baseline="0" dirty="0">
                <a:solidFill>
                  <a:schemeClr val="tx1"/>
                </a:solidFill>
                <a:latin typeface="+mn-lt"/>
                <a:ea typeface="+mn-ea"/>
                <a:cs typeface="+mn-cs"/>
              </a:rPr>
              <a:t>showed decreased opioid use with the use of ketamine</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13</a:t>
            </a:fld>
            <a:endParaRPr lang="en-US"/>
          </a:p>
        </p:txBody>
      </p:sp>
    </p:spTree>
    <p:extLst>
      <p:ext uri="{BB962C8B-B14F-4D97-AF65-F5344CB8AC3E}">
        <p14:creationId xmlns:p14="http://schemas.microsoft.com/office/powerpoint/2010/main" val="330357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Expected mild levels of pain</a:t>
            </a:r>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a:p>
        </p:txBody>
      </p:sp>
    </p:spTree>
    <p:extLst>
      <p:ext uri="{BB962C8B-B14F-4D97-AF65-F5344CB8AC3E}">
        <p14:creationId xmlns:p14="http://schemas.microsoft.com/office/powerpoint/2010/main" val="174631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RCT by Loftus and colleagues13 in 102 </a:t>
            </a:r>
            <a:r>
              <a:rPr lang="en-US" sz="1200" b="0" i="0" u="none" strike="noStrike" kern="1200" baseline="0" dirty="0" err="1">
                <a:solidFill>
                  <a:schemeClr val="tx1"/>
                </a:solidFill>
                <a:latin typeface="+mn-lt"/>
                <a:ea typeface="+mn-ea"/>
                <a:cs typeface="+mn-cs"/>
              </a:rPr>
              <a:t>opioiddependent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patients undergoing major spine surgery showed reduced</a:t>
            </a:r>
          </a:p>
          <a:p>
            <a:r>
              <a:rPr lang="en-US" sz="1200" b="0" i="0" u="none" strike="noStrike" kern="1200" baseline="0" dirty="0">
                <a:solidFill>
                  <a:schemeClr val="tx1"/>
                </a:solidFill>
                <a:latin typeface="+mn-lt"/>
                <a:ea typeface="+mn-ea"/>
                <a:cs typeface="+mn-cs"/>
              </a:rPr>
              <a:t>48-hour opioid consumption as well as opioid usage at</a:t>
            </a:r>
          </a:p>
          <a:p>
            <a:r>
              <a:rPr lang="en-US" sz="1200" b="0" i="0" u="none" strike="noStrike" kern="1200" baseline="0" dirty="0">
                <a:solidFill>
                  <a:schemeClr val="tx1"/>
                </a:solidFill>
                <a:latin typeface="+mn-lt"/>
                <a:ea typeface="+mn-ea"/>
                <a:cs typeface="+mn-cs"/>
              </a:rPr>
              <a:t>6 weeks in patients who received intraoperative ketamine only.</a:t>
            </a:r>
          </a:p>
          <a:p>
            <a:r>
              <a:rPr lang="en-US" sz="1200" b="0" i="0" u="none" strike="noStrike" kern="1200" baseline="0" dirty="0">
                <a:solidFill>
                  <a:schemeClr val="tx1"/>
                </a:solidFill>
                <a:latin typeface="+mn-lt"/>
                <a:ea typeface="+mn-ea"/>
                <a:cs typeface="+mn-cs"/>
              </a:rPr>
              <a:t>Other studies in the same patient population have been less impressive14</a:t>
            </a:r>
          </a:p>
          <a:p>
            <a:r>
              <a:rPr lang="en-US" sz="1200" b="0" i="0" u="none" strike="noStrike" kern="1200" baseline="0" dirty="0">
                <a:solidFill>
                  <a:schemeClr val="tx1"/>
                </a:solidFill>
                <a:latin typeface="+mn-lt"/>
                <a:ea typeface="+mn-ea"/>
                <a:cs typeface="+mn-cs"/>
              </a:rPr>
              <a:t>or shown no benefit15,16; however, those 3 studies collectively</a:t>
            </a:r>
          </a:p>
          <a:p>
            <a:r>
              <a:rPr lang="en-US" sz="1200" b="0" i="0" u="none" strike="noStrike" kern="1200" baseline="0" dirty="0">
                <a:solidFill>
                  <a:schemeClr val="tx1"/>
                </a:solidFill>
                <a:latin typeface="+mn-lt"/>
                <a:ea typeface="+mn-ea"/>
                <a:cs typeface="+mn-cs"/>
              </a:rPr>
              <a:t>enrolled only slighter more patients (N = 122) than did</a:t>
            </a:r>
          </a:p>
          <a:p>
            <a:r>
              <a:rPr lang="da-DK" sz="1200" b="0" i="0" u="none" strike="noStrike" kern="1200" baseline="0" dirty="0">
                <a:solidFill>
                  <a:schemeClr val="tx1"/>
                </a:solidFill>
                <a:latin typeface="+mn-lt"/>
                <a:ea typeface="+mn-ea"/>
                <a:cs typeface="+mn-cs"/>
              </a:rPr>
              <a:t>Loftus et al13 (N = 102).</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17</a:t>
            </a:fld>
            <a:endParaRPr lang="en-US"/>
          </a:p>
        </p:txBody>
      </p:sp>
    </p:spTree>
    <p:extLst>
      <p:ext uri="{BB962C8B-B14F-4D97-AF65-F5344CB8AC3E}">
        <p14:creationId xmlns:p14="http://schemas.microsoft.com/office/powerpoint/2010/main" val="233554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429096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also acknowledge that individual pharmacokinetic</a:t>
            </a:r>
          </a:p>
          <a:p>
            <a:r>
              <a:rPr lang="en-US" dirty="0"/>
              <a:t>and pharmacodynamic differences, as well as other</a:t>
            </a:r>
          </a:p>
          <a:p>
            <a:r>
              <a:rPr lang="en-US" dirty="0"/>
              <a:t>factors (</a:t>
            </a:r>
            <a:r>
              <a:rPr lang="en-US" dirty="0" err="1"/>
              <a:t>eg</a:t>
            </a:r>
            <a:r>
              <a:rPr lang="en-US" dirty="0"/>
              <a:t>, prior ketamine exposure), may warrant dosing outside</a:t>
            </a:r>
          </a:p>
          <a:p>
            <a:r>
              <a:rPr lang="en-US" dirty="0"/>
              <a:t>this range</a:t>
            </a:r>
          </a:p>
        </p:txBody>
      </p:sp>
      <p:sp>
        <p:nvSpPr>
          <p:cNvPr id="4" name="Slide Number Placeholder 3"/>
          <p:cNvSpPr>
            <a:spLocks noGrp="1"/>
          </p:cNvSpPr>
          <p:nvPr>
            <p:ph type="sldNum" sz="quarter" idx="10"/>
          </p:nvPr>
        </p:nvSpPr>
        <p:spPr/>
        <p:txBody>
          <a:bodyPr/>
          <a:lstStyle/>
          <a:p>
            <a:fld id="{E3B36274-F2B9-4C45-BBB4-0EDF4CD651A7}" type="slidenum">
              <a:rPr lang="en-US" smtClean="0"/>
              <a:t>34</a:t>
            </a:fld>
            <a:endParaRPr lang="en-US"/>
          </a:p>
        </p:txBody>
      </p:sp>
    </p:spTree>
    <p:extLst>
      <p:ext uri="{BB962C8B-B14F-4D97-AF65-F5344CB8AC3E}">
        <p14:creationId xmlns:p14="http://schemas.microsoft.com/office/powerpoint/2010/main" val="234708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also acknowledge that individual pharmacokinetic</a:t>
            </a:r>
          </a:p>
          <a:p>
            <a:r>
              <a:rPr lang="en-US" dirty="0"/>
              <a:t>and pharmacodynamic differences, as well as other</a:t>
            </a:r>
          </a:p>
          <a:p>
            <a:r>
              <a:rPr lang="en-US" dirty="0"/>
              <a:t>factors (</a:t>
            </a:r>
            <a:r>
              <a:rPr lang="en-US" dirty="0" err="1"/>
              <a:t>eg</a:t>
            </a:r>
            <a:r>
              <a:rPr lang="en-US" dirty="0"/>
              <a:t>, prior ketamine exposure), may warrant dosing outside</a:t>
            </a:r>
          </a:p>
          <a:p>
            <a:r>
              <a:rPr lang="en-US" dirty="0"/>
              <a:t>this range</a:t>
            </a:r>
          </a:p>
        </p:txBody>
      </p:sp>
      <p:sp>
        <p:nvSpPr>
          <p:cNvPr id="4" name="Slide Number Placeholder 3"/>
          <p:cNvSpPr>
            <a:spLocks noGrp="1"/>
          </p:cNvSpPr>
          <p:nvPr>
            <p:ph type="sldNum" sz="quarter" idx="10"/>
          </p:nvPr>
        </p:nvSpPr>
        <p:spPr/>
        <p:txBody>
          <a:bodyPr/>
          <a:lstStyle/>
          <a:p>
            <a:fld id="{E3B36274-F2B9-4C45-BBB4-0EDF4CD651A7}" type="slidenum">
              <a:rPr lang="en-US" smtClean="0"/>
              <a:t>35</a:t>
            </a:fld>
            <a:endParaRPr lang="en-US"/>
          </a:p>
        </p:txBody>
      </p:sp>
    </p:spTree>
    <p:extLst>
      <p:ext uri="{BB962C8B-B14F-4D97-AF65-F5344CB8AC3E}">
        <p14:creationId xmlns:p14="http://schemas.microsoft.com/office/powerpoint/2010/main" val="322020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9/17/2018</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70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9/17/2018</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79728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9/17/2018</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44228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29175-527E-46A3-863C-1BB1F163B849}" type="datetimeFigureOut">
              <a:rPr lang="en-US" smtClean="0"/>
              <a:t>9/17/2018</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37603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29175-527E-46A3-863C-1BB1F163B849}" type="datetimeFigureOut">
              <a:rPr lang="en-US" smtClean="0"/>
              <a:t>9/17/2018</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40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2" y="1845734"/>
            <a:ext cx="4936474"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829175-527E-46A3-863C-1BB1F163B849}" type="datetimeFigureOut">
              <a:rPr lang="en-US" smtClean="0"/>
              <a:t>9/17/2018</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96155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29175-527E-46A3-863C-1BB1F163B849}" type="datetimeFigureOut">
              <a:rPr lang="en-US" smtClean="0"/>
              <a:t>9/17/2018</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27059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29175-527E-46A3-863C-1BB1F163B849}" type="datetimeFigureOut">
              <a:rPr lang="en-US" smtClean="0"/>
              <a:t>9/17/2018</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112199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829175-527E-46A3-863C-1BB1F163B849}" type="datetimeFigureOut">
              <a:rPr lang="en-US" smtClean="0"/>
              <a:t>9/17/2018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a:p>
        </p:txBody>
      </p:sp>
    </p:spTree>
    <p:extLst>
      <p:ext uri="{BB962C8B-B14F-4D97-AF65-F5344CB8AC3E}">
        <p14:creationId xmlns:p14="http://schemas.microsoft.com/office/powerpoint/2010/main" val="4246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83829175-527E-46A3-863C-1BB1F163B849}" type="datetimeFigureOut">
              <a:rPr lang="en-US" smtClean="0"/>
              <a:pPr/>
              <a:t>9/17/2018</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5137D0E-4A4F-4307-8994-C1891D747D59}" type="slidenum">
              <a:rPr lang="en-US" smtClean="0"/>
              <a:pPr/>
              <a:t>‹#›</a:t>
            </a:fld>
            <a:endParaRPr lang="en-US"/>
          </a:p>
        </p:txBody>
      </p:sp>
    </p:spTree>
    <p:extLst>
      <p:ext uri="{BB962C8B-B14F-4D97-AF65-F5344CB8AC3E}">
        <p14:creationId xmlns:p14="http://schemas.microsoft.com/office/powerpoint/2010/main" val="101606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lIns="91440" tIns="0" rIns="9144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005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1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83829175-527E-46A3-863C-1BB1F163B849}" type="datetimeFigureOut">
              <a:rPr lang="en-US" smtClean="0"/>
              <a:pPr/>
              <a:t>9/17/2018</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E5137D0E-4A4F-4307-8994-C1891D747D59}"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45442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764" y="533400"/>
            <a:ext cx="10560018" cy="3566160"/>
          </a:xfrm>
        </p:spPr>
        <p:txBody>
          <a:bodyPr>
            <a:normAutofit/>
          </a:bodyPr>
          <a:lstStyle/>
          <a:p>
            <a:r>
              <a:rPr lang="en-US" sz="6600" b="1" dirty="0">
                <a:solidFill>
                  <a:srgbClr val="FFFF00"/>
                </a:solidFill>
                <a:effectLst>
                  <a:outerShdw blurRad="38100" dist="38100" dir="2700000" algn="tl">
                    <a:srgbClr val="000000">
                      <a:alpha val="43137"/>
                    </a:srgbClr>
                  </a:outerShdw>
                </a:effectLst>
              </a:rPr>
              <a:t>Intravenous Ketamine Infusions for Acute Pain Management</a:t>
            </a:r>
          </a:p>
        </p:txBody>
      </p:sp>
      <p:sp>
        <p:nvSpPr>
          <p:cNvPr id="3" name="Subtitle 2"/>
          <p:cNvSpPr>
            <a:spLocks noGrp="1"/>
          </p:cNvSpPr>
          <p:nvPr>
            <p:ph type="subTitle" idx="1"/>
          </p:nvPr>
        </p:nvSpPr>
        <p:spPr>
          <a:xfrm>
            <a:off x="1099764" y="4455620"/>
            <a:ext cx="10560018" cy="1868979"/>
          </a:xfrm>
        </p:spPr>
        <p:txBody>
          <a:bodyPr>
            <a:normAutofit/>
          </a:bodyPr>
          <a:lstStyle/>
          <a:p>
            <a:r>
              <a:rPr lang="en-US" sz="4400" b="1" i="1" dirty="0">
                <a:solidFill>
                  <a:srgbClr val="E1FA4C"/>
                </a:solidFill>
              </a:rPr>
              <a:t>Collective review</a:t>
            </a:r>
          </a:p>
          <a:p>
            <a:endParaRPr lang="en-US" dirty="0"/>
          </a:p>
          <a:p>
            <a:pPr algn="r"/>
            <a:r>
              <a:rPr lang="en-US" b="1" dirty="0"/>
              <a:t>R2</a:t>
            </a:r>
            <a:r>
              <a:rPr lang="th-TH" b="1" dirty="0" err="1"/>
              <a:t>สุพ</a:t>
            </a:r>
            <a:r>
              <a:rPr lang="th-TH" b="1" dirty="0"/>
              <a:t>ฤกษ์ / อ.ปรีชา</a:t>
            </a:r>
            <a:endParaRPr lang="en-US" b="1" dirty="0"/>
          </a:p>
        </p:txBody>
      </p:sp>
    </p:spTree>
    <p:extLst>
      <p:ext uri="{BB962C8B-B14F-4D97-AF65-F5344CB8AC3E}">
        <p14:creationId xmlns:p14="http://schemas.microsoft.com/office/powerpoint/2010/main" val="296726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4A224-0843-4FCE-9E14-E876A1E877F4}"/>
              </a:ext>
            </a:extLst>
          </p:cNvPr>
          <p:cNvPicPr>
            <a:picLocks noChangeAspect="1"/>
          </p:cNvPicPr>
          <p:nvPr/>
        </p:nvPicPr>
        <p:blipFill rotWithShape="1">
          <a:blip r:embed="rId2"/>
          <a:srcRect l="56877" t="32218" r="13116" b="12213"/>
          <a:stretch/>
        </p:blipFill>
        <p:spPr>
          <a:xfrm>
            <a:off x="684212" y="2219"/>
            <a:ext cx="10972800" cy="5715000"/>
          </a:xfrm>
          <a:prstGeom prst="rect">
            <a:avLst/>
          </a:prstGeom>
        </p:spPr>
      </p:pic>
      <p:sp>
        <p:nvSpPr>
          <p:cNvPr id="3" name="TextBox 2">
            <a:extLst>
              <a:ext uri="{FF2B5EF4-FFF2-40B4-BE49-F238E27FC236}">
                <a16:creationId xmlns:a16="http://schemas.microsoft.com/office/drawing/2014/main" id="{43FC23AB-7DDC-4106-944E-C80FF08FC0EA}"/>
              </a:ext>
            </a:extLst>
          </p:cNvPr>
          <p:cNvSpPr txBox="1"/>
          <p:nvPr/>
        </p:nvSpPr>
        <p:spPr>
          <a:xfrm>
            <a:off x="2513012" y="5742372"/>
            <a:ext cx="9906000" cy="646331"/>
          </a:xfrm>
          <a:prstGeom prst="rect">
            <a:avLst/>
          </a:prstGeom>
          <a:noFill/>
        </p:spPr>
        <p:txBody>
          <a:bodyPr wrap="square" rtlCol="0">
            <a:spAutoFit/>
          </a:bodyPr>
          <a:lstStyle/>
          <a:p>
            <a:r>
              <a:rPr lang="en-US" sz="1200" dirty="0" err="1"/>
              <a:t>Schwenk</a:t>
            </a:r>
            <a:r>
              <a:rPr lang="en-US" sz="12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200" i="1" dirty="0"/>
              <a:t>Regional Anesthesia And Pain Medicine</a:t>
            </a:r>
            <a:endParaRPr lang="en-US" sz="1200" dirty="0"/>
          </a:p>
        </p:txBody>
      </p:sp>
    </p:spTree>
    <p:extLst>
      <p:ext uri="{BB962C8B-B14F-4D97-AF65-F5344CB8AC3E}">
        <p14:creationId xmlns:p14="http://schemas.microsoft.com/office/powerpoint/2010/main" val="17129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Which Patients and</a:t>
            </a:r>
            <a:r>
              <a:rPr lang="th-TH" sz="5000" b="1" dirty="0">
                <a:solidFill>
                  <a:srgbClr val="FFFF5D"/>
                </a:solidFill>
                <a:effectLst>
                  <a:outerShdw blurRad="38100" dist="38100" dir="2700000" algn="tl">
                    <a:srgbClr val="000000">
                      <a:alpha val="43137"/>
                    </a:srgbClr>
                  </a:outerShdw>
                </a:effectLst>
              </a:rPr>
              <a:t> </a:t>
            </a:r>
            <a:r>
              <a:rPr lang="en-US" sz="5000" b="1" dirty="0">
                <a:solidFill>
                  <a:srgbClr val="FFFF5D"/>
                </a:solidFill>
                <a:effectLst>
                  <a:outerShdw blurRad="38100" dist="38100" dir="2700000" algn="tl">
                    <a:srgbClr val="000000">
                      <a:alpha val="43137"/>
                    </a:srgbClr>
                  </a:outerShdw>
                </a:effectLst>
              </a:rPr>
              <a:t>Acute Pain Conditions Should Be Considered  for</a:t>
            </a:r>
            <a:r>
              <a:rPr lang="th-TH" sz="5000" b="1" dirty="0">
                <a:solidFill>
                  <a:srgbClr val="FFFF5D"/>
                </a:solidFill>
                <a:effectLst>
                  <a:outerShdw blurRad="38100" dist="38100" dir="2700000" algn="tl">
                    <a:srgbClr val="000000">
                      <a:alpha val="43137"/>
                    </a:srgbClr>
                  </a:outerShdw>
                </a:effectLst>
              </a:rPr>
              <a:t> </a:t>
            </a:r>
            <a:r>
              <a:rPr lang="en-US" sz="5000" b="1" dirty="0">
                <a:solidFill>
                  <a:srgbClr val="FFFF5D"/>
                </a:solidFill>
                <a:effectLst>
                  <a:outerShdw blurRad="38100" dist="38100" dir="2700000" algn="tl">
                    <a:srgbClr val="000000">
                      <a:alpha val="43137"/>
                    </a:srgbClr>
                  </a:outerShdw>
                </a:effectLst>
              </a:rPr>
              <a:t>Ketamine Treatment?</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607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1217612" y="2286000"/>
            <a:ext cx="10055781" cy="4023360"/>
          </a:xfrm>
        </p:spPr>
        <p:txBody>
          <a:bodyPr>
            <a:normAutofit/>
          </a:bodyPr>
          <a:lstStyle/>
          <a:p>
            <a:r>
              <a:rPr lang="en-US" sz="3600" dirty="0">
                <a:solidFill>
                  <a:schemeClr val="tx1"/>
                </a:solidFill>
              </a:rPr>
              <a:t>Patients are those undergoing surgery</a:t>
            </a:r>
          </a:p>
          <a:p>
            <a:r>
              <a:rPr lang="en-US" sz="3600" dirty="0">
                <a:solidFill>
                  <a:schemeClr val="tx1"/>
                </a:solidFill>
                <a:sym typeface="Wingdings" panose="05000000000000000000" pitchFamily="2" charset="2"/>
              </a:rPr>
              <a:t></a:t>
            </a:r>
            <a:r>
              <a:rPr lang="en-US" sz="3600" dirty="0">
                <a:solidFill>
                  <a:schemeClr val="tx1"/>
                </a:solidFill>
              </a:rPr>
              <a:t> expected severe postoperative pain</a:t>
            </a:r>
          </a:p>
        </p:txBody>
      </p:sp>
      <p:sp>
        <p:nvSpPr>
          <p:cNvPr id="6" name="Title 1">
            <a:extLst>
              <a:ext uri="{FF2B5EF4-FFF2-40B4-BE49-F238E27FC236}">
                <a16:creationId xmlns:a16="http://schemas.microsoft.com/office/drawing/2014/main" id="{F65F51B3-5FC0-4AA8-BD98-AE224894C92C}"/>
              </a:ext>
            </a:extLst>
          </p:cNvPr>
          <p:cNvSpPr>
            <a:spLocks noGrp="1"/>
          </p:cNvSpPr>
          <p:nvPr>
            <p:ph type="title"/>
          </p:nvPr>
        </p:nvSpPr>
        <p:spPr>
          <a:xfrm>
            <a:off x="1217611" y="152400"/>
            <a:ext cx="10055781" cy="1450757"/>
          </a:xfrm>
        </p:spPr>
        <p:txBody>
          <a:bodyPr>
            <a:normAutofit/>
          </a:bodyPr>
          <a:lstStyle/>
          <a:p>
            <a:r>
              <a:rPr lang="en-US" sz="4400" b="1" dirty="0">
                <a:solidFill>
                  <a:srgbClr val="FFFF5D"/>
                </a:solidFill>
              </a:rPr>
              <a:t>Indications for use</a:t>
            </a:r>
            <a:endParaRPr lang="en-US" sz="4400" dirty="0"/>
          </a:p>
        </p:txBody>
      </p:sp>
      <p:sp>
        <p:nvSpPr>
          <p:cNvPr id="4" name="TextBox 3">
            <a:extLst>
              <a:ext uri="{FF2B5EF4-FFF2-40B4-BE49-F238E27FC236}">
                <a16:creationId xmlns:a16="http://schemas.microsoft.com/office/drawing/2014/main" id="{273A19E6-150F-48CE-85EA-E2858FCF6466}"/>
              </a:ext>
            </a:extLst>
          </p:cNvPr>
          <p:cNvSpPr txBox="1"/>
          <p:nvPr/>
        </p:nvSpPr>
        <p:spPr>
          <a:xfrm>
            <a:off x="2589212" y="5638800"/>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4217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A0A313-CEE5-49AB-A505-A8BC9346C360}"/>
              </a:ext>
            </a:extLst>
          </p:cNvPr>
          <p:cNvPicPr>
            <a:picLocks noChangeAspect="1"/>
          </p:cNvPicPr>
          <p:nvPr/>
        </p:nvPicPr>
        <p:blipFill rotWithShape="1">
          <a:blip r:embed="rId3"/>
          <a:srcRect l="62503" t="28673" r="13909" b="38886"/>
          <a:stretch/>
        </p:blipFill>
        <p:spPr>
          <a:xfrm>
            <a:off x="912812" y="228600"/>
            <a:ext cx="10637519" cy="4114800"/>
          </a:xfrm>
          <a:prstGeom prst="rect">
            <a:avLst/>
          </a:prstGeom>
        </p:spPr>
      </p:pic>
      <p:sp>
        <p:nvSpPr>
          <p:cNvPr id="2" name="Rectangle 1">
            <a:extLst>
              <a:ext uri="{FF2B5EF4-FFF2-40B4-BE49-F238E27FC236}">
                <a16:creationId xmlns:a16="http://schemas.microsoft.com/office/drawing/2014/main" id="{D4208F75-8B59-4824-835F-A3510BD98196}"/>
              </a:ext>
            </a:extLst>
          </p:cNvPr>
          <p:cNvSpPr/>
          <p:nvPr/>
        </p:nvSpPr>
        <p:spPr>
          <a:xfrm>
            <a:off x="6551612" y="5791200"/>
            <a:ext cx="6092825" cy="523220"/>
          </a:xfrm>
          <a:prstGeom prst="rect">
            <a:avLst/>
          </a:prstGeom>
        </p:spPr>
        <p:txBody>
          <a:bodyPr>
            <a:spAutoFit/>
          </a:bodyPr>
          <a:lstStyle/>
          <a:p>
            <a:r>
              <a:rPr lang="en-US" sz="1400" dirty="0">
                <a:latin typeface="AdvTT7c3c51d9"/>
              </a:rPr>
              <a:t>Laskowski K, Stirling A, McKay WP, Lim HJ. A systematic review of</a:t>
            </a:r>
          </a:p>
          <a:p>
            <a:r>
              <a:rPr lang="en-US" sz="1400" dirty="0">
                <a:latin typeface="AdvTT7c3c51d9"/>
              </a:rPr>
              <a:t>intravenous ketamine for postoperative analgesia. </a:t>
            </a:r>
            <a:r>
              <a:rPr lang="en-US" sz="1400" dirty="0">
                <a:latin typeface="AdvTT9bb99a42.I"/>
              </a:rPr>
              <a:t>Can J </a:t>
            </a:r>
            <a:r>
              <a:rPr lang="en-US" sz="1400" dirty="0" err="1">
                <a:latin typeface="AdvTT9bb99a42.I"/>
              </a:rPr>
              <a:t>Anaesth</a:t>
            </a:r>
            <a:r>
              <a:rPr lang="en-US" sz="1400" dirty="0">
                <a:latin typeface="AdvTT7c3c51d9"/>
              </a:rPr>
              <a:t>. 2011</a:t>
            </a:r>
            <a:endParaRPr lang="en-US" sz="4000" dirty="0"/>
          </a:p>
        </p:txBody>
      </p:sp>
    </p:spTree>
    <p:extLst>
      <p:ext uri="{BB962C8B-B14F-4D97-AF65-F5344CB8AC3E}">
        <p14:creationId xmlns:p14="http://schemas.microsoft.com/office/powerpoint/2010/main" val="26361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760412" y="1788555"/>
            <a:ext cx="10055781" cy="4023360"/>
          </a:xfrm>
        </p:spPr>
        <p:txBody>
          <a:bodyPr>
            <a:normAutofit fontScale="92500" lnSpcReduction="20000"/>
          </a:bodyPr>
          <a:lstStyle/>
          <a:p>
            <a:pPr lvl="1"/>
            <a:r>
              <a:rPr lang="en-US" sz="3900" b="1" dirty="0">
                <a:solidFill>
                  <a:schemeClr val="tx1"/>
                </a:solidFill>
                <a:effectLst>
                  <a:outerShdw blurRad="38100" dist="38100" dir="2700000" algn="tl">
                    <a:srgbClr val="000000">
                      <a:alpha val="43137"/>
                    </a:srgbClr>
                  </a:outerShdw>
                </a:effectLst>
              </a:rPr>
              <a:t>Benefit in opioid reduction</a:t>
            </a:r>
          </a:p>
          <a:p>
            <a:endParaRPr lang="en-US" sz="3200" b="1" dirty="0">
              <a:solidFill>
                <a:schemeClr val="tx1"/>
              </a:solidFill>
              <a:effectLst>
                <a:outerShdw blurRad="38100" dist="38100" dir="2700000" algn="tl">
                  <a:srgbClr val="000000">
                    <a:alpha val="43137"/>
                  </a:srgbClr>
                </a:outerShdw>
              </a:effectLst>
            </a:endParaRPr>
          </a:p>
          <a:p>
            <a:r>
              <a:rPr lang="en-US" sz="3200" b="1" dirty="0">
                <a:solidFill>
                  <a:srgbClr val="E1FA4C"/>
                </a:solidFill>
              </a:rPr>
              <a:t>Upper abdominal surgery</a:t>
            </a:r>
          </a:p>
          <a:p>
            <a:r>
              <a:rPr lang="en-US" sz="3200" b="1" dirty="0">
                <a:solidFill>
                  <a:srgbClr val="E1FA4C"/>
                </a:solidFill>
              </a:rPr>
              <a:t>Thoracic surgery</a:t>
            </a:r>
          </a:p>
          <a:p>
            <a:endParaRPr lang="en-US" sz="3200" dirty="0">
              <a:solidFill>
                <a:schemeClr val="tx1"/>
              </a:solidFill>
            </a:endParaRPr>
          </a:p>
          <a:p>
            <a:r>
              <a:rPr lang="en-US" sz="3200" b="1" dirty="0">
                <a:solidFill>
                  <a:srgbClr val="FF66FF"/>
                </a:solidFill>
              </a:rPr>
              <a:t>Lower abdominal</a:t>
            </a:r>
          </a:p>
          <a:p>
            <a:r>
              <a:rPr lang="en-US" sz="3200" b="1" dirty="0">
                <a:solidFill>
                  <a:srgbClr val="FF66FF"/>
                </a:solidFill>
              </a:rPr>
              <a:t>Intra-abdominal</a:t>
            </a:r>
          </a:p>
          <a:p>
            <a:r>
              <a:rPr lang="en-US" sz="3200" b="1" dirty="0">
                <a:solidFill>
                  <a:srgbClr val="FF66FF"/>
                </a:solidFill>
              </a:rPr>
              <a:t>Orthopedic (limb and spine) procedures</a:t>
            </a:r>
          </a:p>
        </p:txBody>
      </p:sp>
      <p:sp>
        <p:nvSpPr>
          <p:cNvPr id="6" name="Title 1">
            <a:extLst>
              <a:ext uri="{FF2B5EF4-FFF2-40B4-BE49-F238E27FC236}">
                <a16:creationId xmlns:a16="http://schemas.microsoft.com/office/drawing/2014/main" id="{86CE4DE9-EF89-4939-86F9-65A74B8FB33F}"/>
              </a:ext>
            </a:extLst>
          </p:cNvPr>
          <p:cNvSpPr txBox="1">
            <a:spLocks/>
          </p:cNvSpPr>
          <p:nvPr/>
        </p:nvSpPr>
        <p:spPr>
          <a:xfrm>
            <a:off x="1141412" y="152400"/>
            <a:ext cx="10055781" cy="1450757"/>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sz="4400" b="1" dirty="0">
                <a:solidFill>
                  <a:srgbClr val="FFFF5D"/>
                </a:solidFill>
              </a:rPr>
              <a:t>Indications for use</a:t>
            </a:r>
            <a:endParaRPr lang="en-US" sz="4400" dirty="0"/>
          </a:p>
        </p:txBody>
      </p:sp>
      <p:sp>
        <p:nvSpPr>
          <p:cNvPr id="4" name="Rectangle 3">
            <a:extLst>
              <a:ext uri="{FF2B5EF4-FFF2-40B4-BE49-F238E27FC236}">
                <a16:creationId xmlns:a16="http://schemas.microsoft.com/office/drawing/2014/main" id="{EAA0E626-9ABD-4718-93E4-5B5025265330}"/>
              </a:ext>
            </a:extLst>
          </p:cNvPr>
          <p:cNvSpPr/>
          <p:nvPr/>
        </p:nvSpPr>
        <p:spPr>
          <a:xfrm>
            <a:off x="6551612" y="6334780"/>
            <a:ext cx="6092825" cy="523220"/>
          </a:xfrm>
          <a:prstGeom prst="rect">
            <a:avLst/>
          </a:prstGeom>
        </p:spPr>
        <p:txBody>
          <a:bodyPr>
            <a:spAutoFit/>
          </a:bodyPr>
          <a:lstStyle/>
          <a:p>
            <a:r>
              <a:rPr lang="en-US" sz="1400" dirty="0">
                <a:latin typeface="AdvTT7c3c51d9"/>
              </a:rPr>
              <a:t>Laskowski K, Stirling A, McKay WP, Lim HJ. A systematic review of</a:t>
            </a:r>
          </a:p>
          <a:p>
            <a:r>
              <a:rPr lang="en-US" sz="1400" dirty="0">
                <a:latin typeface="AdvTT7c3c51d9"/>
              </a:rPr>
              <a:t>intravenous ketamine for postoperative analgesia. </a:t>
            </a:r>
            <a:r>
              <a:rPr lang="en-US" sz="1400" dirty="0">
                <a:latin typeface="AdvTT9bb99a42.I"/>
              </a:rPr>
              <a:t>Can J </a:t>
            </a:r>
            <a:r>
              <a:rPr lang="en-US" sz="1400" dirty="0" err="1">
                <a:latin typeface="AdvTT9bb99a42.I"/>
              </a:rPr>
              <a:t>Anaesth</a:t>
            </a:r>
            <a:r>
              <a:rPr lang="en-US" sz="1400" dirty="0">
                <a:latin typeface="AdvTT7c3c51d9"/>
              </a:rPr>
              <a:t>. 2011</a:t>
            </a:r>
            <a:endParaRPr lang="en-US" sz="4000" dirty="0"/>
          </a:p>
        </p:txBody>
      </p:sp>
    </p:spTree>
    <p:extLst>
      <p:ext uri="{BB962C8B-B14F-4D97-AF65-F5344CB8AC3E}">
        <p14:creationId xmlns:p14="http://schemas.microsoft.com/office/powerpoint/2010/main" val="275961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1061375" y="2133600"/>
            <a:ext cx="10055781" cy="4023360"/>
          </a:xfrm>
        </p:spPr>
        <p:txBody>
          <a:bodyPr>
            <a:normAutofit/>
          </a:bodyPr>
          <a:lstStyle/>
          <a:p>
            <a:pPr lvl="1"/>
            <a:r>
              <a:rPr lang="en-US" sz="3900" b="1" dirty="0">
                <a:solidFill>
                  <a:schemeClr val="tx1"/>
                </a:solidFill>
                <a:effectLst>
                  <a:outerShdw blurRad="38100" dist="38100" dir="2700000" algn="tl">
                    <a:srgbClr val="000000">
                      <a:alpha val="43137"/>
                    </a:srgbClr>
                  </a:outerShdw>
                </a:effectLst>
              </a:rPr>
              <a:t>No benefit</a:t>
            </a:r>
          </a:p>
          <a:p>
            <a:endParaRPr lang="en-US" sz="3200" b="1" dirty="0">
              <a:solidFill>
                <a:schemeClr val="tx1"/>
              </a:solidFill>
              <a:effectLst>
                <a:outerShdw blurRad="38100" dist="38100" dir="2700000" algn="tl">
                  <a:srgbClr val="000000">
                    <a:alpha val="43137"/>
                  </a:srgbClr>
                </a:outerShdw>
              </a:effectLst>
            </a:endParaRPr>
          </a:p>
          <a:p>
            <a:r>
              <a:rPr lang="en-US" sz="3200" b="1" dirty="0">
                <a:solidFill>
                  <a:schemeClr val="tx1"/>
                </a:solidFill>
              </a:rPr>
              <a:t>Tonsillectomy</a:t>
            </a:r>
          </a:p>
          <a:p>
            <a:r>
              <a:rPr lang="en-US" sz="3200" b="1" dirty="0">
                <a:solidFill>
                  <a:schemeClr val="tx1"/>
                </a:solidFill>
              </a:rPr>
              <a:t>Head and neck surgery</a:t>
            </a:r>
          </a:p>
          <a:p>
            <a:r>
              <a:rPr lang="en-US" sz="3200" b="1" dirty="0">
                <a:solidFill>
                  <a:schemeClr val="tx1"/>
                </a:solidFill>
              </a:rPr>
              <a:t>dental surgery</a:t>
            </a:r>
          </a:p>
        </p:txBody>
      </p:sp>
      <p:sp>
        <p:nvSpPr>
          <p:cNvPr id="6" name="Title 1">
            <a:extLst>
              <a:ext uri="{FF2B5EF4-FFF2-40B4-BE49-F238E27FC236}">
                <a16:creationId xmlns:a16="http://schemas.microsoft.com/office/drawing/2014/main" id="{25891EBD-E6D6-433C-9D96-5F2033760688}"/>
              </a:ext>
            </a:extLst>
          </p:cNvPr>
          <p:cNvSpPr txBox="1">
            <a:spLocks/>
          </p:cNvSpPr>
          <p:nvPr/>
        </p:nvSpPr>
        <p:spPr>
          <a:xfrm>
            <a:off x="1085680" y="228600"/>
            <a:ext cx="10055781" cy="1450757"/>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sz="4400" b="1">
                <a:solidFill>
                  <a:srgbClr val="FFFF5D"/>
                </a:solidFill>
              </a:rPr>
              <a:t>Indications for use</a:t>
            </a:r>
            <a:endParaRPr lang="en-US" sz="4400" dirty="0"/>
          </a:p>
        </p:txBody>
      </p:sp>
      <p:sp>
        <p:nvSpPr>
          <p:cNvPr id="4" name="Rectangle 3">
            <a:extLst>
              <a:ext uri="{FF2B5EF4-FFF2-40B4-BE49-F238E27FC236}">
                <a16:creationId xmlns:a16="http://schemas.microsoft.com/office/drawing/2014/main" id="{F9DEBBC2-FDDF-495C-8C1D-3AA8FA4A7709}"/>
              </a:ext>
            </a:extLst>
          </p:cNvPr>
          <p:cNvSpPr/>
          <p:nvPr/>
        </p:nvSpPr>
        <p:spPr>
          <a:xfrm>
            <a:off x="6551612" y="5791200"/>
            <a:ext cx="6092825" cy="523220"/>
          </a:xfrm>
          <a:prstGeom prst="rect">
            <a:avLst/>
          </a:prstGeom>
        </p:spPr>
        <p:txBody>
          <a:bodyPr>
            <a:spAutoFit/>
          </a:bodyPr>
          <a:lstStyle/>
          <a:p>
            <a:r>
              <a:rPr lang="en-US" sz="1400" dirty="0">
                <a:latin typeface="AdvTT7c3c51d9"/>
              </a:rPr>
              <a:t>Laskowski K, Stirling A, McKay WP, Lim HJ. A systematic review of</a:t>
            </a:r>
          </a:p>
          <a:p>
            <a:r>
              <a:rPr lang="en-US" sz="1400" dirty="0">
                <a:latin typeface="AdvTT7c3c51d9"/>
              </a:rPr>
              <a:t>intravenous ketamine for postoperative analgesia. </a:t>
            </a:r>
            <a:r>
              <a:rPr lang="en-US" sz="1400" dirty="0">
                <a:latin typeface="AdvTT9bb99a42.I"/>
              </a:rPr>
              <a:t>Can J </a:t>
            </a:r>
            <a:r>
              <a:rPr lang="en-US" sz="1400" dirty="0" err="1">
                <a:latin typeface="AdvTT9bb99a42.I"/>
              </a:rPr>
              <a:t>Anaesth</a:t>
            </a:r>
            <a:r>
              <a:rPr lang="en-US" sz="1400" dirty="0">
                <a:latin typeface="AdvTT7c3c51d9"/>
              </a:rPr>
              <a:t>. 2011</a:t>
            </a:r>
            <a:endParaRPr lang="en-US" sz="4000" dirty="0"/>
          </a:p>
        </p:txBody>
      </p:sp>
    </p:spTree>
    <p:extLst>
      <p:ext uri="{BB962C8B-B14F-4D97-AF65-F5344CB8AC3E}">
        <p14:creationId xmlns:p14="http://schemas.microsoft.com/office/powerpoint/2010/main" val="123550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t>Patients are opioid tolerant or opioid dependent </a:t>
            </a:r>
            <a:r>
              <a:rPr lang="en-US" sz="3200" dirty="0">
                <a:solidFill>
                  <a:schemeClr val="tx1"/>
                </a:solidFill>
              </a:rPr>
              <a:t>undergoing </a:t>
            </a:r>
            <a:r>
              <a:rPr lang="en-US" sz="3200" dirty="0"/>
              <a:t>for surgery</a:t>
            </a:r>
          </a:p>
        </p:txBody>
      </p:sp>
      <p:sp>
        <p:nvSpPr>
          <p:cNvPr id="6" name="Title 1">
            <a:extLst>
              <a:ext uri="{FF2B5EF4-FFF2-40B4-BE49-F238E27FC236}">
                <a16:creationId xmlns:a16="http://schemas.microsoft.com/office/drawing/2014/main" id="{50C66B3E-6A1D-447A-AAAB-4947A6010A9F}"/>
              </a:ext>
            </a:extLst>
          </p:cNvPr>
          <p:cNvSpPr>
            <a:spLocks noGrp="1"/>
          </p:cNvSpPr>
          <p:nvPr>
            <p:ph type="title"/>
          </p:nvPr>
        </p:nvSpPr>
        <p:spPr>
          <a:xfrm>
            <a:off x="1085541" y="152400"/>
            <a:ext cx="10055781" cy="1450757"/>
          </a:xfrm>
        </p:spPr>
        <p:txBody>
          <a:bodyPr>
            <a:normAutofit/>
          </a:bodyPr>
          <a:lstStyle/>
          <a:p>
            <a:r>
              <a:rPr lang="en-US" sz="4400" b="1" dirty="0">
                <a:solidFill>
                  <a:srgbClr val="FFFF5D"/>
                </a:solidFill>
              </a:rPr>
              <a:t>Indications for use</a:t>
            </a:r>
            <a:endParaRPr lang="en-US" sz="4400" dirty="0"/>
          </a:p>
        </p:txBody>
      </p:sp>
    </p:spTree>
    <p:extLst>
      <p:ext uri="{BB962C8B-B14F-4D97-AF65-F5344CB8AC3E}">
        <p14:creationId xmlns:p14="http://schemas.microsoft.com/office/powerpoint/2010/main" val="166985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FA01FD-5074-4DE3-8B12-5B4542352E3D}"/>
              </a:ext>
            </a:extLst>
          </p:cNvPr>
          <p:cNvPicPr>
            <a:picLocks noChangeAspect="1"/>
          </p:cNvPicPr>
          <p:nvPr/>
        </p:nvPicPr>
        <p:blipFill rotWithShape="1">
          <a:blip r:embed="rId3"/>
          <a:srcRect l="63754" t="21103" r="20617" b="63337"/>
          <a:stretch/>
        </p:blipFill>
        <p:spPr>
          <a:xfrm>
            <a:off x="608012" y="1676400"/>
            <a:ext cx="6259286" cy="1752600"/>
          </a:xfrm>
          <a:prstGeom prst="rect">
            <a:avLst/>
          </a:prstGeom>
        </p:spPr>
      </p:pic>
      <p:pic>
        <p:nvPicPr>
          <p:cNvPr id="3" name="Picture 2">
            <a:extLst>
              <a:ext uri="{FF2B5EF4-FFF2-40B4-BE49-F238E27FC236}">
                <a16:creationId xmlns:a16="http://schemas.microsoft.com/office/drawing/2014/main" id="{34CC7DAC-5EF1-4E08-A5ED-63C27BB2643E}"/>
              </a:ext>
            </a:extLst>
          </p:cNvPr>
          <p:cNvPicPr>
            <a:picLocks noChangeAspect="1"/>
          </p:cNvPicPr>
          <p:nvPr/>
        </p:nvPicPr>
        <p:blipFill rotWithShape="1">
          <a:blip r:embed="rId4"/>
          <a:srcRect l="60339" t="35792" r="10113" b="30725"/>
          <a:stretch/>
        </p:blipFill>
        <p:spPr>
          <a:xfrm>
            <a:off x="13948" y="4038599"/>
            <a:ext cx="6095792" cy="1942616"/>
          </a:xfrm>
          <a:prstGeom prst="rect">
            <a:avLst/>
          </a:prstGeom>
        </p:spPr>
      </p:pic>
      <p:pic>
        <p:nvPicPr>
          <p:cNvPr id="4" name="Picture 3">
            <a:extLst>
              <a:ext uri="{FF2B5EF4-FFF2-40B4-BE49-F238E27FC236}">
                <a16:creationId xmlns:a16="http://schemas.microsoft.com/office/drawing/2014/main" id="{F0093804-30AE-4D87-BB84-431F1D013B0D}"/>
              </a:ext>
            </a:extLst>
          </p:cNvPr>
          <p:cNvPicPr>
            <a:picLocks noChangeAspect="1"/>
          </p:cNvPicPr>
          <p:nvPr/>
        </p:nvPicPr>
        <p:blipFill rotWithShape="1">
          <a:blip r:embed="rId5"/>
          <a:srcRect l="54376" t="12213" r="11865" b="25549"/>
          <a:stretch/>
        </p:blipFill>
        <p:spPr>
          <a:xfrm>
            <a:off x="6399212" y="4038599"/>
            <a:ext cx="5437416" cy="2819401"/>
          </a:xfrm>
          <a:prstGeom prst="rect">
            <a:avLst/>
          </a:prstGeom>
        </p:spPr>
      </p:pic>
      <p:pic>
        <p:nvPicPr>
          <p:cNvPr id="5" name="Picture 4">
            <a:extLst>
              <a:ext uri="{FF2B5EF4-FFF2-40B4-BE49-F238E27FC236}">
                <a16:creationId xmlns:a16="http://schemas.microsoft.com/office/drawing/2014/main" id="{AD2B9EC4-648B-458D-BC68-606963AFE993}"/>
              </a:ext>
            </a:extLst>
          </p:cNvPr>
          <p:cNvPicPr>
            <a:picLocks noChangeAspect="1"/>
          </p:cNvPicPr>
          <p:nvPr/>
        </p:nvPicPr>
        <p:blipFill rotWithShape="1">
          <a:blip r:embed="rId6"/>
          <a:srcRect l="68755" t="18881" r="8114" b="24452"/>
          <a:stretch/>
        </p:blipFill>
        <p:spPr>
          <a:xfrm>
            <a:off x="7623924" y="1219200"/>
            <a:ext cx="3760135" cy="2590799"/>
          </a:xfrm>
          <a:prstGeom prst="rect">
            <a:avLst/>
          </a:prstGeom>
        </p:spPr>
      </p:pic>
      <p:sp>
        <p:nvSpPr>
          <p:cNvPr id="6" name="TextBox 5">
            <a:extLst>
              <a:ext uri="{FF2B5EF4-FFF2-40B4-BE49-F238E27FC236}">
                <a16:creationId xmlns:a16="http://schemas.microsoft.com/office/drawing/2014/main" id="{7C31DF77-F73D-4528-8CBA-1BDFBFF8ECAE}"/>
              </a:ext>
            </a:extLst>
          </p:cNvPr>
          <p:cNvSpPr txBox="1"/>
          <p:nvPr/>
        </p:nvSpPr>
        <p:spPr>
          <a:xfrm>
            <a:off x="4075112" y="167767"/>
            <a:ext cx="4038600" cy="646331"/>
          </a:xfrm>
          <a:prstGeom prst="rect">
            <a:avLst/>
          </a:prstGeom>
          <a:noFill/>
        </p:spPr>
        <p:txBody>
          <a:bodyPr wrap="square" rtlCol="0">
            <a:spAutoFit/>
          </a:bodyPr>
          <a:lstStyle/>
          <a:p>
            <a:pPr algn="ctr"/>
            <a:r>
              <a:rPr lang="en-US" sz="3600" b="1" dirty="0">
                <a:solidFill>
                  <a:srgbClr val="FFFF00"/>
                </a:solidFill>
              </a:rPr>
              <a:t>Major spine surgery</a:t>
            </a:r>
          </a:p>
        </p:txBody>
      </p:sp>
    </p:spTree>
    <p:extLst>
      <p:ext uri="{BB962C8B-B14F-4D97-AF65-F5344CB8AC3E}">
        <p14:creationId xmlns:p14="http://schemas.microsoft.com/office/powerpoint/2010/main" val="63346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293812" y="4114800"/>
            <a:ext cx="9859594" cy="3032760"/>
          </a:xfrm>
        </p:spPr>
        <p:txBody>
          <a:bodyPr>
            <a:normAutofit/>
          </a:bodyPr>
          <a:lstStyle/>
          <a:p>
            <a:r>
              <a:rPr lang="en-US" sz="2800" dirty="0"/>
              <a:t>Lower pain ratings in the ketamine group but no difference in opioid consumption</a:t>
            </a:r>
            <a:endParaRPr lang="en-US" sz="4400" dirty="0"/>
          </a:p>
        </p:txBody>
      </p:sp>
      <p:pic>
        <p:nvPicPr>
          <p:cNvPr id="4" name="Picture 3">
            <a:extLst>
              <a:ext uri="{FF2B5EF4-FFF2-40B4-BE49-F238E27FC236}">
                <a16:creationId xmlns:a16="http://schemas.microsoft.com/office/drawing/2014/main" id="{FF542EFE-FCF8-4D6C-A12F-A02CE3086B2E}"/>
              </a:ext>
            </a:extLst>
          </p:cNvPr>
          <p:cNvPicPr>
            <a:picLocks noChangeAspect="1"/>
          </p:cNvPicPr>
          <p:nvPr/>
        </p:nvPicPr>
        <p:blipFill rotWithShape="1">
          <a:blip r:embed="rId3"/>
          <a:srcRect l="14991" t="18881" r="67505" b="54445"/>
          <a:stretch/>
        </p:blipFill>
        <p:spPr>
          <a:xfrm>
            <a:off x="2187476" y="304800"/>
            <a:ext cx="7813871" cy="3348802"/>
          </a:xfrm>
          <a:prstGeom prst="rect">
            <a:avLst/>
          </a:prstGeom>
        </p:spPr>
      </p:pic>
      <p:sp>
        <p:nvSpPr>
          <p:cNvPr id="2" name="Rectangle 1">
            <a:extLst>
              <a:ext uri="{FF2B5EF4-FFF2-40B4-BE49-F238E27FC236}">
                <a16:creationId xmlns:a16="http://schemas.microsoft.com/office/drawing/2014/main" id="{B748FBAE-563B-419E-8368-A11909BA8057}"/>
              </a:ext>
            </a:extLst>
          </p:cNvPr>
          <p:cNvSpPr/>
          <p:nvPr/>
        </p:nvSpPr>
        <p:spPr>
          <a:xfrm>
            <a:off x="4722812" y="6334780"/>
            <a:ext cx="7681708" cy="523220"/>
          </a:xfrm>
          <a:prstGeom prst="rect">
            <a:avLst/>
          </a:prstGeom>
        </p:spPr>
        <p:txBody>
          <a:bodyPr wrap="square">
            <a:spAutoFit/>
          </a:bodyPr>
          <a:lstStyle/>
          <a:p>
            <a:r>
              <a:rPr lang="en-US" sz="1400" dirty="0" err="1">
                <a:latin typeface="AdvTT7c3c51d9"/>
              </a:rPr>
              <a:t>Barreveld</a:t>
            </a:r>
            <a:r>
              <a:rPr lang="en-US" sz="1400" dirty="0">
                <a:latin typeface="AdvTT7c3c51d9"/>
              </a:rPr>
              <a:t> AM, </a:t>
            </a:r>
            <a:r>
              <a:rPr lang="en-US" sz="1400" dirty="0" err="1">
                <a:latin typeface="AdvTT7c3c51d9"/>
              </a:rPr>
              <a:t>Correll</a:t>
            </a:r>
            <a:r>
              <a:rPr lang="en-US" sz="1400" dirty="0">
                <a:latin typeface="AdvTT7c3c51d9"/>
              </a:rPr>
              <a:t> DJ, Liu X, et al. Ketamine decreases postoperative pain scores in patients taking opioids for chronic pain: results of a prospective, randomized, double-blind study. </a:t>
            </a:r>
            <a:r>
              <a:rPr lang="en-US" sz="1400" dirty="0">
                <a:latin typeface="AdvTT9bb99a42.I"/>
              </a:rPr>
              <a:t>Pain Med</a:t>
            </a:r>
            <a:r>
              <a:rPr lang="en-US" sz="1400" dirty="0">
                <a:latin typeface="AdvTT7c3c51d9"/>
              </a:rPr>
              <a:t>. 2013</a:t>
            </a:r>
            <a:endParaRPr lang="en-US" sz="4000" dirty="0"/>
          </a:p>
        </p:txBody>
      </p:sp>
    </p:spTree>
    <p:extLst>
      <p:ext uri="{BB962C8B-B14F-4D97-AF65-F5344CB8AC3E}">
        <p14:creationId xmlns:p14="http://schemas.microsoft.com/office/powerpoint/2010/main" val="16381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t>Opioid-dependent nonsurgical patients</a:t>
            </a:r>
          </a:p>
          <a:p>
            <a:endParaRPr lang="en-US" sz="3200" dirty="0"/>
          </a:p>
          <a:p>
            <a:r>
              <a:rPr lang="en-US" sz="4000" b="1" dirty="0">
                <a:solidFill>
                  <a:srgbClr val="FF3F3F"/>
                </a:solidFill>
              </a:rPr>
              <a:t>Sickle cell disease</a:t>
            </a:r>
          </a:p>
        </p:txBody>
      </p:sp>
      <p:pic>
        <p:nvPicPr>
          <p:cNvPr id="5" name="Picture 4">
            <a:extLst>
              <a:ext uri="{FF2B5EF4-FFF2-40B4-BE49-F238E27FC236}">
                <a16:creationId xmlns:a16="http://schemas.microsoft.com/office/drawing/2014/main" id="{D013ABF0-F50A-4156-8593-889DEDEBB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12" y="2803493"/>
            <a:ext cx="4800600" cy="2988374"/>
          </a:xfrm>
          <a:prstGeom prst="rect">
            <a:avLst/>
          </a:prstGeom>
        </p:spPr>
      </p:pic>
      <p:sp>
        <p:nvSpPr>
          <p:cNvPr id="7" name="Title 1">
            <a:extLst>
              <a:ext uri="{FF2B5EF4-FFF2-40B4-BE49-F238E27FC236}">
                <a16:creationId xmlns:a16="http://schemas.microsoft.com/office/drawing/2014/main" id="{FD35F43F-72DF-49FC-8127-B1142E44503E}"/>
              </a:ext>
            </a:extLst>
          </p:cNvPr>
          <p:cNvSpPr txBox="1">
            <a:spLocks/>
          </p:cNvSpPr>
          <p:nvPr/>
        </p:nvSpPr>
        <p:spPr>
          <a:xfrm>
            <a:off x="1097625" y="228600"/>
            <a:ext cx="10055781" cy="1450757"/>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r>
              <a:rPr lang="en-US" sz="4400" b="1" dirty="0">
                <a:solidFill>
                  <a:srgbClr val="FFFF5D"/>
                </a:solidFill>
              </a:rPr>
              <a:t>Indications for use</a:t>
            </a:r>
            <a:endParaRPr lang="en-US" sz="4400" dirty="0"/>
          </a:p>
        </p:txBody>
      </p:sp>
      <p:sp>
        <p:nvSpPr>
          <p:cNvPr id="2" name="Rectangle 1">
            <a:extLst>
              <a:ext uri="{FF2B5EF4-FFF2-40B4-BE49-F238E27FC236}">
                <a16:creationId xmlns:a16="http://schemas.microsoft.com/office/drawing/2014/main" id="{2FD149AC-8BEA-41AB-A3DF-C5AD568386B1}"/>
              </a:ext>
            </a:extLst>
          </p:cNvPr>
          <p:cNvSpPr/>
          <p:nvPr/>
        </p:nvSpPr>
        <p:spPr>
          <a:xfrm>
            <a:off x="5789612" y="6303633"/>
            <a:ext cx="6314129" cy="523220"/>
          </a:xfrm>
          <a:prstGeom prst="rect">
            <a:avLst/>
          </a:prstGeom>
        </p:spPr>
        <p:txBody>
          <a:bodyPr wrap="square">
            <a:spAutoFit/>
          </a:bodyPr>
          <a:lstStyle/>
          <a:p>
            <a:r>
              <a:rPr lang="en-US" sz="1400" dirty="0" err="1">
                <a:latin typeface="AdvTT7c3c51d9"/>
              </a:rPr>
              <a:t>Uprety</a:t>
            </a:r>
            <a:r>
              <a:rPr lang="en-US" sz="1400" dirty="0">
                <a:latin typeface="AdvTT7c3c51d9"/>
              </a:rPr>
              <a:t> D, Baber A, Foy M. Ketamine infusion for sickle cell pain crisis refractory to opioids: a case report and review of literature. </a:t>
            </a:r>
            <a:r>
              <a:rPr lang="en-US" sz="1400" dirty="0">
                <a:latin typeface="AdvTT9bb99a42.I"/>
              </a:rPr>
              <a:t>Ann Hematol</a:t>
            </a:r>
            <a:r>
              <a:rPr lang="en-US" sz="1400" dirty="0">
                <a:latin typeface="AdvTT7c3c51d9"/>
              </a:rPr>
              <a:t>.2014</a:t>
            </a:r>
            <a:endParaRPr lang="en-US" sz="1400" dirty="0"/>
          </a:p>
        </p:txBody>
      </p:sp>
    </p:spTree>
    <p:extLst>
      <p:ext uri="{BB962C8B-B14F-4D97-AF65-F5344CB8AC3E}">
        <p14:creationId xmlns:p14="http://schemas.microsoft.com/office/powerpoint/2010/main" val="415766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F9717-C8C1-4F28-BEDC-835EAFC4331B}"/>
              </a:ext>
            </a:extLst>
          </p:cNvPr>
          <p:cNvPicPr>
            <a:picLocks noChangeAspect="1"/>
          </p:cNvPicPr>
          <p:nvPr/>
        </p:nvPicPr>
        <p:blipFill rotWithShape="1">
          <a:blip r:embed="rId3"/>
          <a:srcRect l="59377" t="16658" r="15616" b="45554"/>
          <a:stretch/>
        </p:blipFill>
        <p:spPr>
          <a:xfrm>
            <a:off x="1163824" y="685800"/>
            <a:ext cx="9861176" cy="4191000"/>
          </a:xfrm>
          <a:prstGeom prst="rect">
            <a:avLst/>
          </a:prstGeom>
        </p:spPr>
      </p:pic>
      <p:sp>
        <p:nvSpPr>
          <p:cNvPr id="2" name="TextBox 1">
            <a:extLst>
              <a:ext uri="{FF2B5EF4-FFF2-40B4-BE49-F238E27FC236}">
                <a16:creationId xmlns:a16="http://schemas.microsoft.com/office/drawing/2014/main" id="{3D1FD3E9-927B-4535-87D4-97F227BF5D19}"/>
              </a:ext>
            </a:extLst>
          </p:cNvPr>
          <p:cNvSpPr txBox="1"/>
          <p:nvPr/>
        </p:nvSpPr>
        <p:spPr>
          <a:xfrm>
            <a:off x="24368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421209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rPr>
              <a:t>Indications for use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835980" y="1828800"/>
            <a:ext cx="10316795" cy="4023360"/>
          </a:xfrm>
        </p:spPr>
        <p:txBody>
          <a:bodyPr>
            <a:normAutofit lnSpcReduction="10000"/>
          </a:bodyPr>
          <a:lstStyle/>
          <a:p>
            <a:r>
              <a:rPr lang="en-US" sz="3500" b="1" dirty="0">
                <a:solidFill>
                  <a:srgbClr val="92D050"/>
                </a:solidFill>
              </a:rPr>
              <a:t>Obstructive sleep apnea (OSA)</a:t>
            </a:r>
          </a:p>
          <a:p>
            <a:endParaRPr lang="en-US" dirty="0"/>
          </a:p>
          <a:p>
            <a:endParaRPr lang="en-US" dirty="0"/>
          </a:p>
          <a:p>
            <a:r>
              <a:rPr lang="en-US" sz="3000" dirty="0"/>
              <a:t>Opioids increase the severity of OSA syndrome after surgery</a:t>
            </a:r>
          </a:p>
          <a:p>
            <a:endParaRPr lang="en-US" sz="3000" dirty="0"/>
          </a:p>
          <a:p>
            <a:r>
              <a:rPr lang="en-US" sz="3000" dirty="0"/>
              <a:t>Its effect on the incidence of respiratory depression is less clear because high-level evidence is lacking for ketamine in the sleep apnea population</a:t>
            </a:r>
            <a:endParaRPr lang="en-US" sz="3000" b="1" dirty="0">
              <a:solidFill>
                <a:srgbClr val="FF3F3F"/>
              </a:solidFill>
            </a:endParaRPr>
          </a:p>
          <a:p>
            <a:endParaRPr lang="en-US" sz="4000" b="1" dirty="0">
              <a:solidFill>
                <a:srgbClr val="FF3F3F"/>
              </a:solidFill>
            </a:endParaRPr>
          </a:p>
        </p:txBody>
      </p:sp>
      <p:sp>
        <p:nvSpPr>
          <p:cNvPr id="4" name="TextBox 3">
            <a:extLst>
              <a:ext uri="{FF2B5EF4-FFF2-40B4-BE49-F238E27FC236}">
                <a16:creationId xmlns:a16="http://schemas.microsoft.com/office/drawing/2014/main" id="{19E49BDF-1D32-42BB-B960-49E84A5A0FD6}"/>
              </a:ext>
            </a:extLst>
          </p:cNvPr>
          <p:cNvSpPr txBox="1"/>
          <p:nvPr/>
        </p:nvSpPr>
        <p:spPr>
          <a:xfrm>
            <a:off x="24368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75546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rPr>
              <a:t>Indications for use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836611" y="2286000"/>
            <a:ext cx="10316795" cy="4023360"/>
          </a:xfrm>
        </p:spPr>
        <p:txBody>
          <a:bodyPr>
            <a:normAutofit/>
          </a:bodyPr>
          <a:lstStyle/>
          <a:p>
            <a:r>
              <a:rPr lang="en-US" sz="3200" dirty="0">
                <a:solidFill>
                  <a:schemeClr val="tx1"/>
                </a:solidFill>
              </a:rPr>
              <a:t>Subanesthetic ketamine infusions should be considered for patients undergoing painful surgery</a:t>
            </a:r>
          </a:p>
          <a:p>
            <a:endParaRPr lang="en-US" sz="3200" dirty="0">
              <a:solidFill>
                <a:schemeClr val="tx1"/>
              </a:solidFill>
            </a:endParaRPr>
          </a:p>
          <a:p>
            <a:r>
              <a:rPr lang="en-US" sz="3200" dirty="0">
                <a:solidFill>
                  <a:schemeClr val="tx1"/>
                </a:solidFill>
              </a:rPr>
              <a:t>grade B recommendation, moderate level of certainty</a:t>
            </a:r>
          </a:p>
        </p:txBody>
      </p:sp>
      <p:sp>
        <p:nvSpPr>
          <p:cNvPr id="4" name="TextBox 3">
            <a:extLst>
              <a:ext uri="{FF2B5EF4-FFF2-40B4-BE49-F238E27FC236}">
                <a16:creationId xmlns:a16="http://schemas.microsoft.com/office/drawing/2014/main" id="{D2AED13E-D4DF-4452-A90D-E2F810FB9811}"/>
              </a:ext>
            </a:extLst>
          </p:cNvPr>
          <p:cNvSpPr txBox="1"/>
          <p:nvPr/>
        </p:nvSpPr>
        <p:spPr>
          <a:xfrm>
            <a:off x="2436812" y="6119335"/>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64001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rPr>
              <a:t>Indications for use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836611" y="2286000"/>
            <a:ext cx="10316795" cy="4023360"/>
          </a:xfrm>
        </p:spPr>
        <p:txBody>
          <a:bodyPr>
            <a:normAutofit/>
          </a:bodyPr>
          <a:lstStyle/>
          <a:p>
            <a:r>
              <a:rPr lang="en-US" sz="3200" dirty="0">
                <a:solidFill>
                  <a:schemeClr val="tx1"/>
                </a:solidFill>
              </a:rPr>
              <a:t>Ketamine may be considered for opioid-dependent or </a:t>
            </a:r>
            <a:r>
              <a:rPr lang="en-US" sz="3200" dirty="0" err="1">
                <a:solidFill>
                  <a:schemeClr val="tx1"/>
                </a:solidFill>
              </a:rPr>
              <a:t>opioidtolerant</a:t>
            </a:r>
            <a:r>
              <a:rPr lang="en-US" sz="3200" dirty="0">
                <a:solidFill>
                  <a:schemeClr val="tx1"/>
                </a:solidFill>
              </a:rPr>
              <a:t> patients undergoing surgery </a:t>
            </a:r>
          </a:p>
          <a:p>
            <a:endParaRPr lang="en-US" sz="3200" dirty="0">
              <a:solidFill>
                <a:schemeClr val="tx1"/>
              </a:solidFill>
            </a:endParaRPr>
          </a:p>
          <a:p>
            <a:r>
              <a:rPr lang="en-US" sz="3200" dirty="0">
                <a:solidFill>
                  <a:schemeClr val="tx1"/>
                </a:solidFill>
              </a:rPr>
              <a:t>grade B </a:t>
            </a:r>
            <a:r>
              <a:rPr lang="en-US" sz="3200" dirty="0" err="1">
                <a:solidFill>
                  <a:schemeClr val="tx1"/>
                </a:solidFill>
              </a:rPr>
              <a:t>recommendation,low</a:t>
            </a:r>
            <a:r>
              <a:rPr lang="en-US" sz="3200" dirty="0">
                <a:solidFill>
                  <a:schemeClr val="tx1"/>
                </a:solidFill>
              </a:rPr>
              <a:t> level of certainty</a:t>
            </a:r>
          </a:p>
        </p:txBody>
      </p:sp>
      <p:sp>
        <p:nvSpPr>
          <p:cNvPr id="4" name="TextBox 3">
            <a:extLst>
              <a:ext uri="{FF2B5EF4-FFF2-40B4-BE49-F238E27FC236}">
                <a16:creationId xmlns:a16="http://schemas.microsoft.com/office/drawing/2014/main" id="{FD5EE314-FF0A-44B6-BD33-31EAC0BCBB08}"/>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196272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rPr>
              <a:t>Indications for use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836611" y="2286000"/>
            <a:ext cx="10316795" cy="4023360"/>
          </a:xfrm>
        </p:spPr>
        <p:txBody>
          <a:bodyPr>
            <a:normAutofit/>
          </a:bodyPr>
          <a:lstStyle/>
          <a:p>
            <a:r>
              <a:rPr lang="en-US" sz="3200" dirty="0">
                <a:solidFill>
                  <a:schemeClr val="tx1"/>
                </a:solidFill>
              </a:rPr>
              <a:t>Ketamine may be considered for opioid dependent</a:t>
            </a:r>
          </a:p>
          <a:p>
            <a:r>
              <a:rPr lang="en-US" sz="3200" dirty="0">
                <a:solidFill>
                  <a:schemeClr val="tx1"/>
                </a:solidFill>
              </a:rPr>
              <a:t>or opioid-tolerant patients with acute or chronic</a:t>
            </a:r>
          </a:p>
          <a:p>
            <a:r>
              <a:rPr lang="en-US" sz="3200" dirty="0">
                <a:solidFill>
                  <a:schemeClr val="tx1"/>
                </a:solidFill>
              </a:rPr>
              <a:t>sickle cell pain</a:t>
            </a:r>
          </a:p>
          <a:p>
            <a:endParaRPr lang="en-US" sz="3200" dirty="0">
              <a:solidFill>
                <a:schemeClr val="tx1"/>
              </a:solidFill>
            </a:endParaRPr>
          </a:p>
          <a:p>
            <a:r>
              <a:rPr lang="en-US" sz="3200" dirty="0">
                <a:solidFill>
                  <a:schemeClr val="tx1"/>
                </a:solidFill>
              </a:rPr>
              <a:t>grade C recommendation, low level of certainty</a:t>
            </a:r>
          </a:p>
        </p:txBody>
      </p:sp>
      <p:sp>
        <p:nvSpPr>
          <p:cNvPr id="4" name="TextBox 3">
            <a:extLst>
              <a:ext uri="{FF2B5EF4-FFF2-40B4-BE49-F238E27FC236}">
                <a16:creationId xmlns:a16="http://schemas.microsoft.com/office/drawing/2014/main" id="{A37E43C6-0BF4-4304-AFEC-CE5F7D671253}"/>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19528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rPr>
              <a:t>Indications for use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836611" y="2286000"/>
            <a:ext cx="10316795" cy="4023360"/>
          </a:xfrm>
        </p:spPr>
        <p:txBody>
          <a:bodyPr>
            <a:normAutofit/>
          </a:bodyPr>
          <a:lstStyle/>
          <a:p>
            <a:r>
              <a:rPr lang="en-US" sz="3200" dirty="0">
                <a:solidFill>
                  <a:schemeClr val="tx1"/>
                </a:solidFill>
              </a:rPr>
              <a:t>ketamine may be considered as an adjunct to limit opioids in patients with OSA</a:t>
            </a:r>
          </a:p>
          <a:p>
            <a:endParaRPr lang="en-US" sz="3200" dirty="0">
              <a:solidFill>
                <a:schemeClr val="tx1"/>
              </a:solidFill>
            </a:endParaRPr>
          </a:p>
          <a:p>
            <a:r>
              <a:rPr lang="en-US" sz="3200" dirty="0">
                <a:solidFill>
                  <a:schemeClr val="tx1"/>
                </a:solidFill>
              </a:rPr>
              <a:t>grade C recommendation, low level of certainty</a:t>
            </a:r>
          </a:p>
        </p:txBody>
      </p:sp>
      <p:sp>
        <p:nvSpPr>
          <p:cNvPr id="4" name="TextBox 3">
            <a:extLst>
              <a:ext uri="{FF2B5EF4-FFF2-40B4-BE49-F238E27FC236}">
                <a16:creationId xmlns:a16="http://schemas.microsoft.com/office/drawing/2014/main" id="{DEFAA6DE-2DB0-4B4E-88E2-B1E309303ED0}"/>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186159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What Dose Range Is Considered</a:t>
            </a:r>
            <a:br>
              <a:rPr lang="en-US" sz="5000" b="1" dirty="0">
                <a:solidFill>
                  <a:srgbClr val="FFFF5D"/>
                </a:solidFill>
                <a:effectLst>
                  <a:outerShdw blurRad="38100" dist="38100" dir="2700000" algn="tl">
                    <a:srgbClr val="000000">
                      <a:alpha val="43137"/>
                    </a:srgbClr>
                  </a:outerShdw>
                </a:effectLst>
              </a:rPr>
            </a:br>
            <a:r>
              <a:rPr lang="en-US" sz="5000" b="1" dirty="0">
                <a:solidFill>
                  <a:srgbClr val="FFFF5D"/>
                </a:solidFill>
                <a:effectLst>
                  <a:outerShdw blurRad="38100" dist="38100" dir="2700000" algn="tl">
                    <a:srgbClr val="000000">
                      <a:alpha val="43137"/>
                    </a:srgbClr>
                  </a:outerShdw>
                </a:effectLst>
              </a:rPr>
              <a:t>Subanesthetic, and Does the Evidence Support Dosing in This Range for Acute Pain?</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1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effectLst>
                  <a:outerShdw blurRad="38100" dist="38100" dir="2700000" algn="tl">
                    <a:srgbClr val="000000">
                      <a:alpha val="43137"/>
                    </a:srgbClr>
                  </a:outerShdw>
                </a:effectLst>
              </a:rPr>
              <a:t>Subanesthetic </a:t>
            </a:r>
            <a:r>
              <a:rPr lang="en-US" sz="4400" b="1" dirty="0">
                <a:solidFill>
                  <a:srgbClr val="FFFF5D"/>
                </a:solidFill>
              </a:rPr>
              <a:t>dosing range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b="1" dirty="0">
                <a:solidFill>
                  <a:schemeClr val="tx1"/>
                </a:solidFill>
              </a:rPr>
              <a:t>anesthetic induction dose  by FDA</a:t>
            </a:r>
          </a:p>
          <a:p>
            <a:r>
              <a:rPr lang="en-US" sz="3200" b="1" dirty="0">
                <a:solidFill>
                  <a:schemeClr val="tx1"/>
                </a:solidFill>
              </a:rPr>
              <a:t>1 to 4.5 mg/kg </a:t>
            </a:r>
            <a:r>
              <a:rPr lang="en-US" sz="2800" b="1" dirty="0">
                <a:solidFill>
                  <a:schemeClr val="tx1"/>
                </a:solidFill>
              </a:rPr>
              <a:t>(average dose  2 mg/kg)</a:t>
            </a:r>
          </a:p>
          <a:p>
            <a:endParaRPr lang="en-US" sz="2800" b="1" dirty="0">
              <a:solidFill>
                <a:schemeClr val="tx1"/>
              </a:solidFill>
            </a:endParaRPr>
          </a:p>
          <a:p>
            <a:endParaRPr lang="en-US" sz="3200" b="1" dirty="0">
              <a:solidFill>
                <a:schemeClr val="tx1"/>
              </a:solidFill>
            </a:endParaRPr>
          </a:p>
        </p:txBody>
      </p:sp>
      <p:sp>
        <p:nvSpPr>
          <p:cNvPr id="4" name="TextBox 3">
            <a:extLst>
              <a:ext uri="{FF2B5EF4-FFF2-40B4-BE49-F238E27FC236}">
                <a16:creationId xmlns:a16="http://schemas.microsoft.com/office/drawing/2014/main" id="{369141CB-F2B7-4066-8169-DEBF9B4D9FAD}"/>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52753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EE1C3-5CB4-4834-80C8-1FE99B372BEB}"/>
              </a:ext>
            </a:extLst>
          </p:cNvPr>
          <p:cNvPicPr>
            <a:picLocks noChangeAspect="1"/>
          </p:cNvPicPr>
          <p:nvPr/>
        </p:nvPicPr>
        <p:blipFill rotWithShape="1">
          <a:blip r:embed="rId2"/>
          <a:srcRect l="14992" t="18881" r="53750" b="36663"/>
          <a:stretch/>
        </p:blipFill>
        <p:spPr>
          <a:xfrm>
            <a:off x="2208212" y="228600"/>
            <a:ext cx="8382000" cy="3352800"/>
          </a:xfrm>
          <a:prstGeom prst="rect">
            <a:avLst/>
          </a:prstGeom>
        </p:spPr>
      </p:pic>
      <p:sp>
        <p:nvSpPr>
          <p:cNvPr id="3" name="Rectangle 2">
            <a:extLst>
              <a:ext uri="{FF2B5EF4-FFF2-40B4-BE49-F238E27FC236}">
                <a16:creationId xmlns:a16="http://schemas.microsoft.com/office/drawing/2014/main" id="{896EDCE8-7533-4A4B-B676-DFAE44F224DC}"/>
              </a:ext>
            </a:extLst>
          </p:cNvPr>
          <p:cNvSpPr/>
          <p:nvPr/>
        </p:nvSpPr>
        <p:spPr>
          <a:xfrm>
            <a:off x="1903412" y="5410200"/>
            <a:ext cx="6092825" cy="584775"/>
          </a:xfrm>
          <a:prstGeom prst="rect">
            <a:avLst/>
          </a:prstGeom>
        </p:spPr>
        <p:txBody>
          <a:bodyPr>
            <a:spAutoFit/>
          </a:bodyPr>
          <a:lstStyle/>
          <a:p>
            <a:r>
              <a:rPr lang="en-US" sz="3200" dirty="0">
                <a:latin typeface="AdvTT7c3c51d9"/>
              </a:rPr>
              <a:t>Reductions in opioid consumption</a:t>
            </a:r>
            <a:endParaRPr lang="en-US" sz="3200" dirty="0"/>
          </a:p>
        </p:txBody>
      </p:sp>
      <p:sp>
        <p:nvSpPr>
          <p:cNvPr id="4" name="Rectangle 3">
            <a:extLst>
              <a:ext uri="{FF2B5EF4-FFF2-40B4-BE49-F238E27FC236}">
                <a16:creationId xmlns:a16="http://schemas.microsoft.com/office/drawing/2014/main" id="{4D2559BD-2F56-43D8-AC1D-CFB519CE15CF}"/>
              </a:ext>
            </a:extLst>
          </p:cNvPr>
          <p:cNvSpPr/>
          <p:nvPr/>
        </p:nvSpPr>
        <p:spPr>
          <a:xfrm>
            <a:off x="1979612" y="3962400"/>
            <a:ext cx="8229600" cy="1077218"/>
          </a:xfrm>
          <a:prstGeom prst="rect">
            <a:avLst/>
          </a:prstGeom>
        </p:spPr>
        <p:txBody>
          <a:bodyPr wrap="square">
            <a:spAutoFit/>
          </a:bodyPr>
          <a:lstStyle/>
          <a:p>
            <a:r>
              <a:rPr lang="en-US" sz="3200" dirty="0">
                <a:latin typeface="AdvTT7c3c51d9"/>
              </a:rPr>
              <a:t>Ketamine low-dose continuous infusion rate of 0.06 to 0.30 mg/kg per hour</a:t>
            </a:r>
            <a:endParaRPr lang="en-US" sz="3200" dirty="0"/>
          </a:p>
        </p:txBody>
      </p:sp>
    </p:spTree>
    <p:extLst>
      <p:ext uri="{BB962C8B-B14F-4D97-AF65-F5344CB8AC3E}">
        <p14:creationId xmlns:p14="http://schemas.microsoft.com/office/powerpoint/2010/main" val="105767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D8B67-AB88-4C80-B00A-30EAF37C1862}"/>
              </a:ext>
            </a:extLst>
          </p:cNvPr>
          <p:cNvPicPr>
            <a:picLocks noChangeAspect="1"/>
          </p:cNvPicPr>
          <p:nvPr/>
        </p:nvPicPr>
        <p:blipFill rotWithShape="1">
          <a:blip r:embed="rId2"/>
          <a:srcRect l="10927" t="19992" r="70630" b="63337"/>
          <a:stretch/>
        </p:blipFill>
        <p:spPr>
          <a:xfrm>
            <a:off x="1141412" y="0"/>
            <a:ext cx="10490200" cy="2667000"/>
          </a:xfrm>
          <a:prstGeom prst="rect">
            <a:avLst/>
          </a:prstGeom>
        </p:spPr>
      </p:pic>
      <p:sp>
        <p:nvSpPr>
          <p:cNvPr id="3" name="Rectangle 2">
            <a:extLst>
              <a:ext uri="{FF2B5EF4-FFF2-40B4-BE49-F238E27FC236}">
                <a16:creationId xmlns:a16="http://schemas.microsoft.com/office/drawing/2014/main" id="{45238ED0-9B63-4D99-9160-37C4194C81C0}"/>
              </a:ext>
            </a:extLst>
          </p:cNvPr>
          <p:cNvSpPr/>
          <p:nvPr/>
        </p:nvSpPr>
        <p:spPr>
          <a:xfrm>
            <a:off x="684212" y="2743200"/>
            <a:ext cx="10490200" cy="3108543"/>
          </a:xfrm>
          <a:prstGeom prst="rect">
            <a:avLst/>
          </a:prstGeom>
        </p:spPr>
        <p:txBody>
          <a:bodyPr wrap="square">
            <a:spAutoFit/>
          </a:bodyPr>
          <a:lstStyle/>
          <a:p>
            <a:r>
              <a:rPr lang="en-US" sz="2800" dirty="0">
                <a:solidFill>
                  <a:schemeClr val="tx1">
                    <a:lumMod val="95000"/>
                  </a:schemeClr>
                </a:solidFill>
                <a:latin typeface="AdvTT7c3c51d9"/>
              </a:rPr>
              <a:t>Meta-analysis of 14 randomized trials , 649 patients </a:t>
            </a:r>
          </a:p>
          <a:p>
            <a:endParaRPr lang="en-US" sz="2800" dirty="0">
              <a:solidFill>
                <a:schemeClr val="tx1">
                  <a:lumMod val="95000"/>
                </a:schemeClr>
              </a:solidFill>
              <a:latin typeface="AdvTT7c3c51d9"/>
            </a:endParaRPr>
          </a:p>
          <a:p>
            <a:r>
              <a:rPr lang="en-US" sz="2800" dirty="0">
                <a:solidFill>
                  <a:schemeClr val="tx1">
                    <a:lumMod val="95000"/>
                  </a:schemeClr>
                </a:solidFill>
                <a:latin typeface="AdvTT7c3c51d9"/>
              </a:rPr>
              <a:t>Subanesthetic ketamine decrease pain scores and postoperative morphine consumption for up 24 hours following spine surgery</a:t>
            </a:r>
          </a:p>
          <a:p>
            <a:endParaRPr lang="en-US" sz="2800" dirty="0">
              <a:solidFill>
                <a:schemeClr val="tx1">
                  <a:lumMod val="95000"/>
                </a:schemeClr>
              </a:solidFill>
              <a:latin typeface="AdvTT7c3c51d9"/>
            </a:endParaRPr>
          </a:p>
          <a:p>
            <a:r>
              <a:rPr lang="en-US" sz="2800" dirty="0">
                <a:solidFill>
                  <a:schemeClr val="tx1">
                    <a:lumMod val="95000"/>
                  </a:schemeClr>
                </a:solidFill>
                <a:latin typeface="AdvTT7c3c51d9"/>
              </a:rPr>
              <a:t>Bolus doses 0.15 to 10 mg/kg</a:t>
            </a:r>
          </a:p>
          <a:p>
            <a:r>
              <a:rPr lang="en-US" sz="2800" dirty="0">
                <a:solidFill>
                  <a:schemeClr val="tx1">
                    <a:lumMod val="95000"/>
                  </a:schemeClr>
                </a:solidFill>
                <a:latin typeface="AdvTT7c3c51d9"/>
              </a:rPr>
              <a:t>infusion rates 0.06 to 5.0 mg/kg per hour</a:t>
            </a:r>
            <a:endParaRPr lang="en-US" sz="2800" dirty="0">
              <a:solidFill>
                <a:schemeClr val="tx1">
                  <a:lumMod val="95000"/>
                </a:schemeClr>
              </a:solidFill>
            </a:endParaRPr>
          </a:p>
        </p:txBody>
      </p:sp>
    </p:spTree>
    <p:extLst>
      <p:ext uri="{BB962C8B-B14F-4D97-AF65-F5344CB8AC3E}">
        <p14:creationId xmlns:p14="http://schemas.microsoft.com/office/powerpoint/2010/main" val="426175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400" b="1" dirty="0">
                <a:solidFill>
                  <a:srgbClr val="FFFF5D"/>
                </a:solidFill>
                <a:effectLst>
                  <a:outerShdw blurRad="38100" dist="38100" dir="2700000" algn="tl">
                    <a:srgbClr val="000000">
                      <a:alpha val="43137"/>
                    </a:srgbClr>
                  </a:outerShdw>
                </a:effectLst>
              </a:rPr>
              <a:t>Subanesthetic </a:t>
            </a:r>
            <a:r>
              <a:rPr lang="en-US" sz="4400" b="1" dirty="0">
                <a:solidFill>
                  <a:srgbClr val="FFFF5D"/>
                </a:solidFill>
              </a:rPr>
              <a:t>dosing range</a:t>
            </a:r>
            <a:endParaRPr lang="en-US" sz="44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b="1" dirty="0">
                <a:solidFill>
                  <a:schemeClr val="tx1"/>
                </a:solidFill>
              </a:rPr>
              <a:t>The analgesic effects induced by subanesthetic ketamine are reflected by </a:t>
            </a:r>
            <a:r>
              <a:rPr lang="en-US" sz="3200" b="1" dirty="0">
                <a:solidFill>
                  <a:srgbClr val="FFFF00"/>
                </a:solidFill>
              </a:rPr>
              <a:t>objective measures</a:t>
            </a:r>
          </a:p>
          <a:p>
            <a:pPr lvl="1"/>
            <a:r>
              <a:rPr lang="en-US" sz="3000" b="1" dirty="0">
                <a:solidFill>
                  <a:srgbClr val="FFFF00"/>
                </a:solidFill>
              </a:rPr>
              <a:t>Functional imaging</a:t>
            </a:r>
          </a:p>
        </p:txBody>
      </p:sp>
      <p:sp>
        <p:nvSpPr>
          <p:cNvPr id="4" name="TextBox 3">
            <a:extLst>
              <a:ext uri="{FF2B5EF4-FFF2-40B4-BE49-F238E27FC236}">
                <a16:creationId xmlns:a16="http://schemas.microsoft.com/office/drawing/2014/main" id="{31BBD1A7-4C49-496C-BC02-AB0EF4AD2DEF}"/>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20001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8D1F0-E4A5-4AA2-9D87-C0511B7B44AB}"/>
              </a:ext>
            </a:extLst>
          </p:cNvPr>
          <p:cNvSpPr>
            <a:spLocks noGrp="1"/>
          </p:cNvSpPr>
          <p:nvPr>
            <p:ph type="title"/>
          </p:nvPr>
        </p:nvSpPr>
        <p:spPr/>
        <p:txBody>
          <a:bodyPr>
            <a:normAutofit/>
          </a:bodyPr>
          <a:lstStyle/>
          <a:p>
            <a:r>
              <a:rPr lang="en-US" sz="5400" b="1" dirty="0">
                <a:solidFill>
                  <a:srgbClr val="E1FA4C"/>
                </a:solidFill>
              </a:rPr>
              <a:t>Outline</a:t>
            </a:r>
            <a:endParaRPr lang="en-US" sz="5400" dirty="0"/>
          </a:p>
        </p:txBody>
      </p:sp>
      <p:sp>
        <p:nvSpPr>
          <p:cNvPr id="3" name="Content Placeholder 2">
            <a:extLst>
              <a:ext uri="{FF2B5EF4-FFF2-40B4-BE49-F238E27FC236}">
                <a16:creationId xmlns:a16="http://schemas.microsoft.com/office/drawing/2014/main" id="{77CEA87F-F078-47DA-A7C0-1C9E9A923303}"/>
              </a:ext>
            </a:extLst>
          </p:cNvPr>
          <p:cNvSpPr>
            <a:spLocks noGrp="1"/>
          </p:cNvSpPr>
          <p:nvPr>
            <p:ph idx="1"/>
          </p:nvPr>
        </p:nvSpPr>
        <p:spPr/>
        <p:txBody>
          <a:bodyPr>
            <a:normAutofit lnSpcReduction="10000"/>
          </a:bodyPr>
          <a:lstStyle/>
          <a:p>
            <a:pPr>
              <a:buFont typeface="Arial" panose="020B0604020202020204" pitchFamily="34" charset="0"/>
              <a:buChar char="•"/>
            </a:pPr>
            <a:r>
              <a:rPr lang="en-US" sz="3200" dirty="0"/>
              <a:t>Introduction</a:t>
            </a:r>
          </a:p>
          <a:p>
            <a:pPr>
              <a:buFont typeface="Arial" panose="020B0604020202020204" pitchFamily="34" charset="0"/>
              <a:buChar char="•"/>
            </a:pPr>
            <a:r>
              <a:rPr lang="en-US" sz="3200" dirty="0"/>
              <a:t>Indications for use</a:t>
            </a:r>
          </a:p>
          <a:p>
            <a:pPr>
              <a:buFont typeface="Arial" panose="020B0604020202020204" pitchFamily="34" charset="0"/>
              <a:buChar char="•"/>
            </a:pPr>
            <a:r>
              <a:rPr lang="en-US" sz="3200" dirty="0"/>
              <a:t>Dosing</a:t>
            </a:r>
          </a:p>
          <a:p>
            <a:pPr>
              <a:buFont typeface="Arial" panose="020B0604020202020204" pitchFamily="34" charset="0"/>
              <a:buChar char="•"/>
            </a:pPr>
            <a:r>
              <a:rPr lang="en-US" sz="3200" dirty="0"/>
              <a:t>Adjunctive therapies for perioperative analgesia</a:t>
            </a:r>
          </a:p>
          <a:p>
            <a:pPr>
              <a:buFont typeface="Arial" panose="020B0604020202020204" pitchFamily="34" charset="0"/>
              <a:buChar char="•"/>
            </a:pPr>
            <a:r>
              <a:rPr lang="en-US" sz="3200" dirty="0"/>
              <a:t>Contraindications</a:t>
            </a:r>
          </a:p>
          <a:p>
            <a:pPr>
              <a:buFont typeface="Arial" panose="020B0604020202020204" pitchFamily="34" charset="0"/>
              <a:buChar char="•"/>
            </a:pPr>
            <a:r>
              <a:rPr lang="en-US" sz="3200" dirty="0" err="1"/>
              <a:t>Nonparenteral</a:t>
            </a:r>
            <a:r>
              <a:rPr lang="en-US" sz="3200" dirty="0"/>
              <a:t> ketamine </a:t>
            </a:r>
          </a:p>
          <a:p>
            <a:pPr>
              <a:buFont typeface="Arial" panose="020B0604020202020204" pitchFamily="34" charset="0"/>
              <a:buChar char="•"/>
            </a:pPr>
            <a:r>
              <a:rPr lang="en-US" sz="3200" dirty="0"/>
              <a:t>Patient-controlled IV ketamine analgesia </a:t>
            </a:r>
          </a:p>
        </p:txBody>
      </p:sp>
    </p:spTree>
    <p:extLst>
      <p:ext uri="{BB962C8B-B14F-4D97-AF65-F5344CB8AC3E}">
        <p14:creationId xmlns:p14="http://schemas.microsoft.com/office/powerpoint/2010/main" val="219836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B271A-7BA2-47A1-BD4B-E38C38B37414}"/>
              </a:ext>
            </a:extLst>
          </p:cNvPr>
          <p:cNvPicPr>
            <a:picLocks noChangeAspect="1"/>
          </p:cNvPicPr>
          <p:nvPr/>
        </p:nvPicPr>
        <p:blipFill rotWithShape="1">
          <a:blip r:embed="rId2"/>
          <a:srcRect l="55627" t="16658" r="11865" b="56668"/>
          <a:stretch/>
        </p:blipFill>
        <p:spPr>
          <a:xfrm>
            <a:off x="1141412" y="1524000"/>
            <a:ext cx="10566396" cy="2438399"/>
          </a:xfrm>
          <a:prstGeom prst="rect">
            <a:avLst/>
          </a:prstGeom>
        </p:spPr>
      </p:pic>
    </p:spTree>
    <p:extLst>
      <p:ext uri="{BB962C8B-B14F-4D97-AF65-F5344CB8AC3E}">
        <p14:creationId xmlns:p14="http://schemas.microsoft.com/office/powerpoint/2010/main" val="40219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A0F3C1-A35C-4110-B5B0-0E5F4E7DF5FF}"/>
              </a:ext>
            </a:extLst>
          </p:cNvPr>
          <p:cNvPicPr>
            <a:picLocks noChangeAspect="1"/>
          </p:cNvPicPr>
          <p:nvPr/>
        </p:nvPicPr>
        <p:blipFill rotWithShape="1">
          <a:blip r:embed="rId2"/>
          <a:srcRect l="61253" t="18880" r="28321" b="30523"/>
          <a:stretch/>
        </p:blipFill>
        <p:spPr>
          <a:xfrm>
            <a:off x="0" y="0"/>
            <a:ext cx="4410091" cy="6019800"/>
          </a:xfrm>
          <a:prstGeom prst="rect">
            <a:avLst/>
          </a:prstGeom>
        </p:spPr>
      </p:pic>
      <p:pic>
        <p:nvPicPr>
          <p:cNvPr id="3" name="Picture 2">
            <a:extLst>
              <a:ext uri="{FF2B5EF4-FFF2-40B4-BE49-F238E27FC236}">
                <a16:creationId xmlns:a16="http://schemas.microsoft.com/office/drawing/2014/main" id="{F07FC02C-DD53-4086-A264-C6C08D7D354E}"/>
              </a:ext>
            </a:extLst>
          </p:cNvPr>
          <p:cNvPicPr>
            <a:picLocks noChangeAspect="1"/>
          </p:cNvPicPr>
          <p:nvPr/>
        </p:nvPicPr>
        <p:blipFill rotWithShape="1">
          <a:blip r:embed="rId2"/>
          <a:srcRect l="61426" t="69171" r="27946" b="12519"/>
          <a:stretch/>
        </p:blipFill>
        <p:spPr>
          <a:xfrm>
            <a:off x="5335415" y="1752600"/>
            <a:ext cx="6540186" cy="3169024"/>
          </a:xfrm>
          <a:prstGeom prst="rect">
            <a:avLst/>
          </a:prstGeom>
        </p:spPr>
      </p:pic>
      <p:sp>
        <p:nvSpPr>
          <p:cNvPr id="4" name="Rectangle 3">
            <a:extLst>
              <a:ext uri="{FF2B5EF4-FFF2-40B4-BE49-F238E27FC236}">
                <a16:creationId xmlns:a16="http://schemas.microsoft.com/office/drawing/2014/main" id="{283338D3-B90D-4003-90B1-4879724981A4}"/>
              </a:ext>
            </a:extLst>
          </p:cNvPr>
          <p:cNvSpPr/>
          <p:nvPr/>
        </p:nvSpPr>
        <p:spPr>
          <a:xfrm>
            <a:off x="4265612" y="6172200"/>
            <a:ext cx="8226425" cy="523220"/>
          </a:xfrm>
          <a:prstGeom prst="rect">
            <a:avLst/>
          </a:prstGeom>
        </p:spPr>
        <p:txBody>
          <a:bodyPr wrap="square">
            <a:spAutoFit/>
          </a:bodyPr>
          <a:lstStyle/>
          <a:p>
            <a:r>
              <a:rPr lang="en-US" sz="1400" dirty="0">
                <a:latin typeface="AdvTT7c3c51d9"/>
              </a:rPr>
              <a:t>Rogers R, Wise RG, Painter DJ, et al. An investigation to dissociate the analgesic and anesthetic properties of ketamine using functional magnetic resonance imaging. </a:t>
            </a:r>
            <a:r>
              <a:rPr lang="en-US" sz="1400" dirty="0">
                <a:latin typeface="AdvTT9bb99a42.I"/>
              </a:rPr>
              <a:t>Anesthesiology</a:t>
            </a:r>
            <a:r>
              <a:rPr lang="en-US" sz="1400" dirty="0">
                <a:latin typeface="AdvTT7c3c51d9"/>
              </a:rPr>
              <a:t>. 2004</a:t>
            </a:r>
            <a:endParaRPr lang="en-US" sz="1400" dirty="0"/>
          </a:p>
        </p:txBody>
      </p:sp>
    </p:spTree>
    <p:extLst>
      <p:ext uri="{BB962C8B-B14F-4D97-AF65-F5344CB8AC3E}">
        <p14:creationId xmlns:p14="http://schemas.microsoft.com/office/powerpoint/2010/main" val="51382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911012-EF53-4EA6-A4BA-D206A4D02DDC}"/>
              </a:ext>
            </a:extLst>
          </p:cNvPr>
          <p:cNvPicPr>
            <a:picLocks noChangeAspect="1"/>
          </p:cNvPicPr>
          <p:nvPr/>
        </p:nvPicPr>
        <p:blipFill rotWithShape="1">
          <a:blip r:embed="rId2"/>
          <a:srcRect l="55627" t="16658" r="11865" b="43331"/>
          <a:stretch/>
        </p:blipFill>
        <p:spPr>
          <a:xfrm>
            <a:off x="1056745" y="1066800"/>
            <a:ext cx="9685867" cy="3352800"/>
          </a:xfrm>
          <a:prstGeom prst="rect">
            <a:avLst/>
          </a:prstGeom>
        </p:spPr>
      </p:pic>
    </p:spTree>
    <p:extLst>
      <p:ext uri="{BB962C8B-B14F-4D97-AF65-F5344CB8AC3E}">
        <p14:creationId xmlns:p14="http://schemas.microsoft.com/office/powerpoint/2010/main" val="125330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C38BC3-ECB3-4FC9-92B2-1E72FBD50251}"/>
              </a:ext>
            </a:extLst>
          </p:cNvPr>
          <p:cNvPicPr>
            <a:picLocks noChangeAspect="1"/>
          </p:cNvPicPr>
          <p:nvPr/>
        </p:nvPicPr>
        <p:blipFill rotWithShape="1">
          <a:blip r:embed="rId2"/>
          <a:srcRect l="56252" t="21103" r="13181" b="4227"/>
          <a:stretch/>
        </p:blipFill>
        <p:spPr>
          <a:xfrm>
            <a:off x="1598612" y="0"/>
            <a:ext cx="8602571" cy="5910251"/>
          </a:xfrm>
          <a:prstGeom prst="rect">
            <a:avLst/>
          </a:prstGeom>
        </p:spPr>
      </p:pic>
      <p:sp>
        <p:nvSpPr>
          <p:cNvPr id="3" name="Rectangle 2">
            <a:extLst>
              <a:ext uri="{FF2B5EF4-FFF2-40B4-BE49-F238E27FC236}">
                <a16:creationId xmlns:a16="http://schemas.microsoft.com/office/drawing/2014/main" id="{E6A2E158-4504-42BA-8FBC-8F9FDF7EB27A}"/>
              </a:ext>
            </a:extLst>
          </p:cNvPr>
          <p:cNvSpPr/>
          <p:nvPr/>
        </p:nvSpPr>
        <p:spPr>
          <a:xfrm>
            <a:off x="3884612" y="6172200"/>
            <a:ext cx="8602571" cy="461665"/>
          </a:xfrm>
          <a:prstGeom prst="rect">
            <a:avLst/>
          </a:prstGeom>
        </p:spPr>
        <p:txBody>
          <a:bodyPr wrap="square">
            <a:spAutoFit/>
          </a:bodyPr>
          <a:lstStyle/>
          <a:p>
            <a:r>
              <a:rPr lang="en-US" sz="1200" dirty="0" err="1">
                <a:latin typeface="AdvTT7c3c51d9"/>
              </a:rPr>
              <a:t>Niesters</a:t>
            </a:r>
            <a:r>
              <a:rPr lang="en-US" sz="1200" dirty="0">
                <a:latin typeface="AdvTT7c3c51d9"/>
              </a:rPr>
              <a:t> M, Khalili-</a:t>
            </a:r>
            <a:r>
              <a:rPr lang="en-US" sz="1200" dirty="0" err="1">
                <a:latin typeface="AdvTT7c3c51d9"/>
              </a:rPr>
              <a:t>Mahani</a:t>
            </a:r>
            <a:r>
              <a:rPr lang="en-US" sz="1200" dirty="0">
                <a:latin typeface="AdvTT7c3c51d9"/>
              </a:rPr>
              <a:t> N, Martini C, et al. Effect of subanesthetic ketamine on intrinsic functional brain connectivity: a placebo-controlled functional magnetic resonance imaging study in healthy male volunteers. </a:t>
            </a:r>
            <a:r>
              <a:rPr lang="en-US" sz="1200" dirty="0">
                <a:latin typeface="AdvTT9bb99a42.I"/>
              </a:rPr>
              <a:t>Anesthesiology</a:t>
            </a:r>
            <a:r>
              <a:rPr lang="en-US" sz="1200" dirty="0">
                <a:latin typeface="AdvTT7c3c51d9"/>
              </a:rPr>
              <a:t>. 2012</a:t>
            </a:r>
            <a:endParaRPr lang="en-US" sz="1200" dirty="0"/>
          </a:p>
        </p:txBody>
      </p:sp>
    </p:spTree>
    <p:extLst>
      <p:ext uri="{BB962C8B-B14F-4D97-AF65-F5344CB8AC3E}">
        <p14:creationId xmlns:p14="http://schemas.microsoft.com/office/powerpoint/2010/main" val="342764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10F6-F4AD-4BBE-9E04-9308C5028875}"/>
              </a:ext>
            </a:extLst>
          </p:cNvPr>
          <p:cNvSpPr>
            <a:spLocks noGrp="1"/>
          </p:cNvSpPr>
          <p:nvPr>
            <p:ph type="title"/>
          </p:nvPr>
        </p:nvSpPr>
        <p:spPr/>
        <p:txBody>
          <a:bodyPr/>
          <a:lstStyle/>
          <a:p>
            <a:r>
              <a:rPr lang="en-US" sz="4800" b="1" dirty="0">
                <a:solidFill>
                  <a:srgbClr val="FFFF5D"/>
                </a:solidFill>
                <a:effectLst>
                  <a:outerShdw blurRad="38100" dist="38100" dir="2700000" algn="tl">
                    <a:srgbClr val="000000">
                      <a:alpha val="43137"/>
                    </a:srgbClr>
                  </a:outerShdw>
                </a:effectLst>
              </a:rPr>
              <a:t>Subanesthetic </a:t>
            </a:r>
            <a:r>
              <a:rPr lang="en-US" sz="4800" b="1" dirty="0">
                <a:solidFill>
                  <a:srgbClr val="FFFF5D"/>
                </a:solidFill>
              </a:rPr>
              <a:t>dosing range</a:t>
            </a:r>
            <a:endParaRPr lang="en-US" dirty="0"/>
          </a:p>
        </p:txBody>
      </p:sp>
      <p:sp>
        <p:nvSpPr>
          <p:cNvPr id="3" name="Content Placeholder 2">
            <a:extLst>
              <a:ext uri="{FF2B5EF4-FFF2-40B4-BE49-F238E27FC236}">
                <a16:creationId xmlns:a16="http://schemas.microsoft.com/office/drawing/2014/main" id="{F47FCA02-00FC-447C-A0F9-B7BECB734105}"/>
              </a:ext>
            </a:extLst>
          </p:cNvPr>
          <p:cNvSpPr>
            <a:spLocks noGrp="1"/>
          </p:cNvSpPr>
          <p:nvPr>
            <p:ph idx="1"/>
          </p:nvPr>
        </p:nvSpPr>
        <p:spPr>
          <a:xfrm>
            <a:off x="738202" y="1905000"/>
            <a:ext cx="10773363" cy="4023360"/>
          </a:xfrm>
        </p:spPr>
        <p:txBody>
          <a:bodyPr>
            <a:noAutofit/>
          </a:bodyPr>
          <a:lstStyle/>
          <a:p>
            <a:endParaRPr lang="en-US" sz="2800" dirty="0"/>
          </a:p>
          <a:p>
            <a:r>
              <a:rPr lang="en-US" sz="3200" dirty="0"/>
              <a:t>Bolus doses do not exceed 0.35 mg/kg</a:t>
            </a:r>
          </a:p>
          <a:p>
            <a:endParaRPr lang="en-US" sz="2500" dirty="0"/>
          </a:p>
          <a:p>
            <a:r>
              <a:rPr lang="en-US" sz="3200" dirty="0"/>
              <a:t>Infusion rate  do not exceed 1 mg/kg per hour</a:t>
            </a:r>
          </a:p>
          <a:p>
            <a:r>
              <a:rPr lang="en-US" sz="2500" dirty="0"/>
              <a:t> </a:t>
            </a:r>
          </a:p>
          <a:p>
            <a:r>
              <a:rPr lang="en-US" sz="3200" dirty="0"/>
              <a:t>in settings without intensive monitoring</a:t>
            </a:r>
          </a:p>
          <a:p>
            <a:endParaRPr lang="en-US" sz="2800" dirty="0"/>
          </a:p>
        </p:txBody>
      </p:sp>
      <p:sp>
        <p:nvSpPr>
          <p:cNvPr id="4" name="TextBox 3">
            <a:extLst>
              <a:ext uri="{FF2B5EF4-FFF2-40B4-BE49-F238E27FC236}">
                <a16:creationId xmlns:a16="http://schemas.microsoft.com/office/drawing/2014/main" id="{A94725EF-2C00-4AD4-ABC6-30A1DA60DC8E}"/>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75532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10F6-F4AD-4BBE-9E04-9308C5028875}"/>
              </a:ext>
            </a:extLst>
          </p:cNvPr>
          <p:cNvSpPr>
            <a:spLocks noGrp="1"/>
          </p:cNvSpPr>
          <p:nvPr>
            <p:ph type="title"/>
          </p:nvPr>
        </p:nvSpPr>
        <p:spPr/>
        <p:txBody>
          <a:bodyPr/>
          <a:lstStyle/>
          <a:p>
            <a:r>
              <a:rPr lang="en-US" sz="4800" b="1" dirty="0">
                <a:solidFill>
                  <a:srgbClr val="FFFF5D"/>
                </a:solidFill>
                <a:effectLst>
                  <a:outerShdw blurRad="38100" dist="38100" dir="2700000" algn="tl">
                    <a:srgbClr val="000000">
                      <a:alpha val="43137"/>
                    </a:srgbClr>
                  </a:outerShdw>
                </a:effectLst>
              </a:rPr>
              <a:t>Subanesthetic </a:t>
            </a:r>
            <a:r>
              <a:rPr lang="en-US" sz="4800" b="1" dirty="0">
                <a:solidFill>
                  <a:srgbClr val="FFFF5D"/>
                </a:solidFill>
              </a:rPr>
              <a:t>dosing range</a:t>
            </a:r>
            <a:endParaRPr lang="en-US" dirty="0"/>
          </a:p>
        </p:txBody>
      </p:sp>
      <p:sp>
        <p:nvSpPr>
          <p:cNvPr id="3" name="Content Placeholder 2">
            <a:extLst>
              <a:ext uri="{FF2B5EF4-FFF2-40B4-BE49-F238E27FC236}">
                <a16:creationId xmlns:a16="http://schemas.microsoft.com/office/drawing/2014/main" id="{F47FCA02-00FC-447C-A0F9-B7BECB734105}"/>
              </a:ext>
            </a:extLst>
          </p:cNvPr>
          <p:cNvSpPr>
            <a:spLocks noGrp="1"/>
          </p:cNvSpPr>
          <p:nvPr>
            <p:ph idx="1"/>
          </p:nvPr>
        </p:nvSpPr>
        <p:spPr>
          <a:xfrm>
            <a:off x="379412" y="1845734"/>
            <a:ext cx="10773363" cy="4023360"/>
          </a:xfrm>
        </p:spPr>
        <p:txBody>
          <a:bodyPr>
            <a:noAutofit/>
          </a:bodyPr>
          <a:lstStyle/>
          <a:p>
            <a:endParaRPr lang="en-US" sz="2800" dirty="0"/>
          </a:p>
          <a:p>
            <a:r>
              <a:rPr lang="en-US" sz="3200" dirty="0"/>
              <a:t>Lower doses (</a:t>
            </a:r>
            <a:r>
              <a:rPr lang="en-US" sz="3200" dirty="0" err="1"/>
              <a:t>ie</a:t>
            </a:r>
            <a:r>
              <a:rPr lang="en-US" sz="3200" dirty="0"/>
              <a:t>, 0.1–0.5mg/kg per hour) may be needed to achieve an adequate balance of analgesia and adverse effects  </a:t>
            </a:r>
          </a:p>
          <a:p>
            <a:endParaRPr lang="en-US" sz="3200" dirty="0"/>
          </a:p>
          <a:p>
            <a:r>
              <a:rPr lang="en-US" sz="2800" dirty="0"/>
              <a:t>grade C recommendation, moderate level of certainty</a:t>
            </a:r>
          </a:p>
        </p:txBody>
      </p:sp>
      <p:sp>
        <p:nvSpPr>
          <p:cNvPr id="4" name="TextBox 3">
            <a:extLst>
              <a:ext uri="{FF2B5EF4-FFF2-40B4-BE49-F238E27FC236}">
                <a16:creationId xmlns:a16="http://schemas.microsoft.com/office/drawing/2014/main" id="{0C6CF2DA-F8DF-4F9B-B6B5-099B892F0DD5}"/>
              </a:ext>
            </a:extLst>
          </p:cNvPr>
          <p:cNvSpPr txBox="1"/>
          <p:nvPr/>
        </p:nvSpPr>
        <p:spPr>
          <a:xfrm>
            <a:off x="2589212" y="6096000"/>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42025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What Is the Evidence to Support</a:t>
            </a:r>
            <a:br>
              <a:rPr lang="en-US" sz="5000" b="1" dirty="0">
                <a:solidFill>
                  <a:srgbClr val="FFFF5D"/>
                </a:solidFill>
                <a:effectLst>
                  <a:outerShdw blurRad="38100" dist="38100" dir="2700000" algn="tl">
                    <a:srgbClr val="000000">
                      <a:alpha val="43137"/>
                    </a:srgbClr>
                  </a:outerShdw>
                </a:effectLst>
              </a:rPr>
            </a:br>
            <a:r>
              <a:rPr lang="en-US" sz="5000" b="1" dirty="0">
                <a:solidFill>
                  <a:srgbClr val="FFFF5D"/>
                </a:solidFill>
                <a:effectLst>
                  <a:outerShdw blurRad="38100" dist="38100" dir="2700000" algn="tl">
                    <a:srgbClr val="000000">
                      <a:alpha val="43137"/>
                    </a:srgbClr>
                  </a:outerShdw>
                </a:effectLst>
              </a:rPr>
              <a:t>Ketamine Infusions as an Adjunct to Opioids and Other Analgesic Therapies for Perioperative Analgesia?</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549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AF47B1-AACB-4311-A63A-9AED5E050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012" y="1752600"/>
            <a:ext cx="6161411" cy="3822052"/>
          </a:xfrm>
          <a:prstGeom prst="rect">
            <a:avLst/>
          </a:prstGeom>
        </p:spPr>
      </p:pic>
    </p:spTree>
    <p:extLst>
      <p:ext uri="{BB962C8B-B14F-4D97-AF65-F5344CB8AC3E}">
        <p14:creationId xmlns:p14="http://schemas.microsoft.com/office/powerpoint/2010/main" val="36740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AEEC4A-EDB2-4666-A761-EE0998099383}"/>
              </a:ext>
            </a:extLst>
          </p:cNvPr>
          <p:cNvPicPr>
            <a:picLocks noChangeAspect="1"/>
          </p:cNvPicPr>
          <p:nvPr/>
        </p:nvPicPr>
        <p:blipFill rotWithShape="1">
          <a:blip r:embed="rId3"/>
          <a:srcRect l="56252" t="27772" r="13740" b="9989"/>
          <a:stretch/>
        </p:blipFill>
        <p:spPr>
          <a:xfrm>
            <a:off x="803955" y="0"/>
            <a:ext cx="10580914" cy="6172200"/>
          </a:xfrm>
          <a:prstGeom prst="rect">
            <a:avLst/>
          </a:prstGeom>
        </p:spPr>
      </p:pic>
      <p:sp>
        <p:nvSpPr>
          <p:cNvPr id="3" name="Rectangle: Rounded Corners 2">
            <a:extLst>
              <a:ext uri="{FF2B5EF4-FFF2-40B4-BE49-F238E27FC236}">
                <a16:creationId xmlns:a16="http://schemas.microsoft.com/office/drawing/2014/main" id="{55520A27-CA94-4136-817A-7A6D451F6CD6}"/>
              </a:ext>
            </a:extLst>
          </p:cNvPr>
          <p:cNvSpPr/>
          <p:nvPr/>
        </p:nvSpPr>
        <p:spPr>
          <a:xfrm>
            <a:off x="5637212" y="685800"/>
            <a:ext cx="3048000" cy="4648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C9E763-AC5C-4CA5-938A-22F8AFEF3F3B}"/>
              </a:ext>
            </a:extLst>
          </p:cNvPr>
          <p:cNvSpPr txBox="1"/>
          <p:nvPr/>
        </p:nvSpPr>
        <p:spPr>
          <a:xfrm>
            <a:off x="2589212" y="6096000"/>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40671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CCF18-E530-4F3E-99B7-FD4605DCE0D9}"/>
              </a:ext>
            </a:extLst>
          </p:cNvPr>
          <p:cNvPicPr>
            <a:picLocks noChangeAspect="1"/>
          </p:cNvPicPr>
          <p:nvPr/>
        </p:nvPicPr>
        <p:blipFill rotWithShape="1">
          <a:blip r:embed="rId2"/>
          <a:srcRect l="58752" t="18881" r="7489" b="38886"/>
          <a:stretch/>
        </p:blipFill>
        <p:spPr>
          <a:xfrm>
            <a:off x="989012" y="152400"/>
            <a:ext cx="9906000" cy="3485444"/>
          </a:xfrm>
          <a:prstGeom prst="rect">
            <a:avLst/>
          </a:prstGeom>
        </p:spPr>
      </p:pic>
      <p:pic>
        <p:nvPicPr>
          <p:cNvPr id="3" name="Picture 2">
            <a:extLst>
              <a:ext uri="{FF2B5EF4-FFF2-40B4-BE49-F238E27FC236}">
                <a16:creationId xmlns:a16="http://schemas.microsoft.com/office/drawing/2014/main" id="{386DC6A4-7535-41FA-81B2-C1A502C569B9}"/>
              </a:ext>
            </a:extLst>
          </p:cNvPr>
          <p:cNvPicPr>
            <a:picLocks noChangeAspect="1"/>
          </p:cNvPicPr>
          <p:nvPr/>
        </p:nvPicPr>
        <p:blipFill rotWithShape="1">
          <a:blip r:embed="rId3"/>
          <a:srcRect l="62335" t="77059" r="11306" b="10609"/>
          <a:stretch/>
        </p:blipFill>
        <p:spPr>
          <a:xfrm>
            <a:off x="760412" y="4419600"/>
            <a:ext cx="10424153" cy="1371600"/>
          </a:xfrm>
          <a:prstGeom prst="rect">
            <a:avLst/>
          </a:prstGeom>
        </p:spPr>
      </p:pic>
      <p:sp>
        <p:nvSpPr>
          <p:cNvPr id="4" name="Rectangle 3">
            <a:extLst>
              <a:ext uri="{FF2B5EF4-FFF2-40B4-BE49-F238E27FC236}">
                <a16:creationId xmlns:a16="http://schemas.microsoft.com/office/drawing/2014/main" id="{160B16C8-A9A9-4841-84FD-2D81D82AE704}"/>
              </a:ext>
            </a:extLst>
          </p:cNvPr>
          <p:cNvSpPr/>
          <p:nvPr/>
        </p:nvSpPr>
        <p:spPr>
          <a:xfrm>
            <a:off x="4189412" y="6311346"/>
            <a:ext cx="8378825" cy="523220"/>
          </a:xfrm>
          <a:prstGeom prst="rect">
            <a:avLst/>
          </a:prstGeom>
        </p:spPr>
        <p:txBody>
          <a:bodyPr wrap="square">
            <a:spAutoFit/>
          </a:bodyPr>
          <a:lstStyle/>
          <a:p>
            <a:r>
              <a:rPr lang="en-US" sz="1400" dirty="0">
                <a:latin typeface="AdvTT7c3c51d9"/>
              </a:rPr>
              <a:t>Nesher N, </a:t>
            </a:r>
            <a:r>
              <a:rPr lang="en-US" sz="1400" dirty="0" err="1">
                <a:latin typeface="AdvTT7c3c51d9"/>
              </a:rPr>
              <a:t>Ekstein</a:t>
            </a:r>
            <a:r>
              <a:rPr lang="en-US" sz="1400" dirty="0">
                <a:latin typeface="AdvTT7c3c51d9"/>
              </a:rPr>
              <a:t> MP, Paz Y, et al. Morphine with adjuvant ketamine vs higher dose of morphine alone for immediate post thoracotomy analgesia. </a:t>
            </a:r>
            <a:r>
              <a:rPr lang="en-US" sz="1400" dirty="0">
                <a:latin typeface="AdvTT9bb99a42.I"/>
              </a:rPr>
              <a:t>Chest</a:t>
            </a:r>
            <a:r>
              <a:rPr lang="en-US" sz="1400" dirty="0">
                <a:latin typeface="AdvTT7c3c51d9"/>
              </a:rPr>
              <a:t>. 2009</a:t>
            </a:r>
            <a:endParaRPr lang="en-US" sz="1400" dirty="0"/>
          </a:p>
        </p:txBody>
      </p:sp>
    </p:spTree>
    <p:extLst>
      <p:ext uri="{BB962C8B-B14F-4D97-AF65-F5344CB8AC3E}">
        <p14:creationId xmlns:p14="http://schemas.microsoft.com/office/powerpoint/2010/main" val="420727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BE32-380B-4EEA-8E6B-EE67C2931C18}"/>
              </a:ext>
            </a:extLst>
          </p:cNvPr>
          <p:cNvSpPr>
            <a:spLocks noGrp="1"/>
          </p:cNvSpPr>
          <p:nvPr>
            <p:ph type="title"/>
          </p:nvPr>
        </p:nvSpPr>
        <p:spPr/>
        <p:txBody>
          <a:bodyPr/>
          <a:lstStyle/>
          <a:p>
            <a:r>
              <a:rPr lang="en-US" b="1" dirty="0">
                <a:solidFill>
                  <a:srgbClr val="E1FA4C"/>
                </a:solidFill>
              </a:rPr>
              <a:t>Introduction</a:t>
            </a:r>
          </a:p>
        </p:txBody>
      </p:sp>
      <p:sp>
        <p:nvSpPr>
          <p:cNvPr id="7" name="Content Placeholder 6">
            <a:extLst>
              <a:ext uri="{FF2B5EF4-FFF2-40B4-BE49-F238E27FC236}">
                <a16:creationId xmlns:a16="http://schemas.microsoft.com/office/drawing/2014/main" id="{A2CE6644-4E66-4DF0-AAF0-B23BFF85A8C0}"/>
              </a:ext>
            </a:extLst>
          </p:cNvPr>
          <p:cNvSpPr>
            <a:spLocks noGrp="1"/>
          </p:cNvSpPr>
          <p:nvPr>
            <p:ph idx="1"/>
          </p:nvPr>
        </p:nvSpPr>
        <p:spPr>
          <a:xfrm>
            <a:off x="1096995" y="1845734"/>
            <a:ext cx="6216618" cy="4023360"/>
          </a:xfrm>
        </p:spPr>
        <p:txBody>
          <a:bodyPr/>
          <a:lstStyle/>
          <a:p>
            <a:pPr>
              <a:buFont typeface="Wingdings" panose="05000000000000000000" pitchFamily="2" charset="2"/>
              <a:buChar char="§"/>
            </a:pPr>
            <a:r>
              <a:rPr lang="en-US" sz="2800" dirty="0"/>
              <a:t>Ketamine was synthesized in 1962 by Stevens</a:t>
            </a:r>
          </a:p>
          <a:p>
            <a:pPr>
              <a:buFont typeface="Wingdings" panose="05000000000000000000" pitchFamily="2" charset="2"/>
              <a:buChar char="§"/>
            </a:pPr>
            <a:endParaRPr lang="en-US" sz="2800" dirty="0"/>
          </a:p>
          <a:p>
            <a:pPr>
              <a:buFont typeface="Wingdings" panose="05000000000000000000" pitchFamily="2" charset="2"/>
              <a:buChar char="§"/>
            </a:pPr>
            <a:r>
              <a:rPr lang="en-US" sz="2800" dirty="0"/>
              <a:t>First used in humans in 1965 by </a:t>
            </a:r>
            <a:r>
              <a:rPr lang="en-US" sz="2800" dirty="0" err="1"/>
              <a:t>Corssen</a:t>
            </a:r>
            <a:r>
              <a:rPr lang="en-US" sz="2800" dirty="0"/>
              <a:t> and Domino</a:t>
            </a:r>
          </a:p>
          <a:p>
            <a:endParaRPr lang="en-US" dirty="0"/>
          </a:p>
        </p:txBody>
      </p:sp>
      <p:pic>
        <p:nvPicPr>
          <p:cNvPr id="11" name="Picture 10">
            <a:extLst>
              <a:ext uri="{FF2B5EF4-FFF2-40B4-BE49-F238E27FC236}">
                <a16:creationId xmlns:a16="http://schemas.microsoft.com/office/drawing/2014/main" id="{072AC2EB-4307-436C-966E-D78CA8425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260" y="2438400"/>
            <a:ext cx="4705350" cy="33609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971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752D-09E3-4CD6-B98A-2918DC59731A}"/>
              </a:ext>
            </a:extLst>
          </p:cNvPr>
          <p:cNvSpPr>
            <a:spLocks noGrp="1"/>
          </p:cNvSpPr>
          <p:nvPr>
            <p:ph type="title"/>
          </p:nvPr>
        </p:nvSpPr>
        <p:spPr>
          <a:xfrm>
            <a:off x="912812" y="152400"/>
            <a:ext cx="10668000" cy="1450757"/>
          </a:xfrm>
        </p:spPr>
        <p:txBody>
          <a:bodyPr>
            <a:normAutofit/>
          </a:bodyPr>
          <a:lstStyle/>
          <a:p>
            <a:r>
              <a:rPr lang="en-US" sz="4400" b="1" dirty="0">
                <a:solidFill>
                  <a:srgbClr val="FFFF5D"/>
                </a:solidFill>
                <a:effectLst>
                  <a:outerShdw blurRad="38100" dist="38100" dir="2700000" algn="tl">
                    <a:srgbClr val="000000">
                      <a:alpha val="43137"/>
                    </a:srgbClr>
                  </a:outerShdw>
                </a:effectLst>
              </a:rPr>
              <a:t>Adjunctive Therapies for Perioperative Analgesia</a:t>
            </a:r>
            <a:endParaRPr lang="en-US" sz="4400" dirty="0"/>
          </a:p>
        </p:txBody>
      </p:sp>
      <p:sp>
        <p:nvSpPr>
          <p:cNvPr id="3" name="Content Placeholder 2">
            <a:extLst>
              <a:ext uri="{FF2B5EF4-FFF2-40B4-BE49-F238E27FC236}">
                <a16:creationId xmlns:a16="http://schemas.microsoft.com/office/drawing/2014/main" id="{97D4C708-FADA-4F16-AFE2-B37B50700EB2}"/>
              </a:ext>
            </a:extLst>
          </p:cNvPr>
          <p:cNvSpPr>
            <a:spLocks noGrp="1"/>
          </p:cNvSpPr>
          <p:nvPr>
            <p:ph idx="1"/>
          </p:nvPr>
        </p:nvSpPr>
        <p:spPr>
          <a:xfrm>
            <a:off x="1096994" y="2209800"/>
            <a:ext cx="9569417" cy="4023360"/>
          </a:xfrm>
        </p:spPr>
        <p:txBody>
          <a:bodyPr>
            <a:noAutofit/>
          </a:bodyPr>
          <a:lstStyle/>
          <a:p>
            <a:r>
              <a:rPr lang="en-US" sz="3200" dirty="0"/>
              <a:t>Moderate evidence supports use of subanesthetic IV ketamine bolus doses (up to 0.35 mg/kg) and infusions (up to 1 mg/kg per hour) as adjuncts to opioids for perioperative analgesia </a:t>
            </a:r>
          </a:p>
          <a:p>
            <a:endParaRPr lang="en-US" sz="3200" dirty="0"/>
          </a:p>
          <a:p>
            <a:r>
              <a:rPr lang="en-US" sz="3200" dirty="0"/>
              <a:t>Grade B recommendation, moderate level of certainty</a:t>
            </a:r>
          </a:p>
        </p:txBody>
      </p:sp>
      <p:sp>
        <p:nvSpPr>
          <p:cNvPr id="4" name="TextBox 3">
            <a:extLst>
              <a:ext uri="{FF2B5EF4-FFF2-40B4-BE49-F238E27FC236}">
                <a16:creationId xmlns:a16="http://schemas.microsoft.com/office/drawing/2014/main" id="{C34F871E-3665-4050-8F5C-14708003F487}"/>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41329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What Are the Contraindications</a:t>
            </a:r>
            <a:br>
              <a:rPr lang="en-US" sz="5000" b="1" dirty="0">
                <a:solidFill>
                  <a:srgbClr val="FFFF5D"/>
                </a:solidFill>
                <a:effectLst>
                  <a:outerShdw blurRad="38100" dist="38100" dir="2700000" algn="tl">
                    <a:srgbClr val="000000">
                      <a:alpha val="43137"/>
                    </a:srgbClr>
                  </a:outerShdw>
                </a:effectLst>
              </a:rPr>
            </a:br>
            <a:r>
              <a:rPr lang="en-US" sz="5000" b="1" dirty="0">
                <a:solidFill>
                  <a:srgbClr val="FFFF5D"/>
                </a:solidFill>
                <a:effectLst>
                  <a:outerShdw blurRad="38100" dist="38100" dir="2700000" algn="tl">
                    <a:srgbClr val="000000">
                      <a:alpha val="43137"/>
                    </a:srgbClr>
                  </a:outerShdw>
                </a:effectLst>
              </a:rPr>
              <a:t>to Ketamine Infusions in the Setting of Acute Pain Management, and Do They Differ From Chronic Pain Settings?</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331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F495C-BFB9-47A0-9529-92C27C6A9D3B}"/>
              </a:ext>
            </a:extLst>
          </p:cNvPr>
          <p:cNvPicPr>
            <a:picLocks noChangeAspect="1"/>
          </p:cNvPicPr>
          <p:nvPr/>
        </p:nvPicPr>
        <p:blipFill rotWithShape="1">
          <a:blip r:embed="rId3"/>
          <a:srcRect l="56252" t="16658" r="11865" b="23326"/>
          <a:stretch/>
        </p:blipFill>
        <p:spPr>
          <a:xfrm>
            <a:off x="741362" y="381000"/>
            <a:ext cx="10706100" cy="5667935"/>
          </a:xfrm>
          <a:prstGeom prst="rect">
            <a:avLst/>
          </a:prstGeom>
        </p:spPr>
      </p:pic>
      <p:sp>
        <p:nvSpPr>
          <p:cNvPr id="3" name="TextBox 2">
            <a:extLst>
              <a:ext uri="{FF2B5EF4-FFF2-40B4-BE49-F238E27FC236}">
                <a16:creationId xmlns:a16="http://schemas.microsoft.com/office/drawing/2014/main" id="{7B20C99D-B1BA-4698-9475-122D90FF18D2}"/>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16462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What Is the Evidence to Support</a:t>
            </a:r>
            <a:br>
              <a:rPr lang="en-US" sz="5000" b="1" dirty="0">
                <a:solidFill>
                  <a:srgbClr val="FFFF5D"/>
                </a:solidFill>
                <a:effectLst>
                  <a:outerShdw blurRad="38100" dist="38100" dir="2700000" algn="tl">
                    <a:srgbClr val="000000">
                      <a:alpha val="43137"/>
                    </a:srgbClr>
                  </a:outerShdw>
                </a:effectLst>
              </a:rPr>
            </a:br>
            <a:r>
              <a:rPr lang="en-US" sz="5000" b="1" dirty="0" err="1">
                <a:solidFill>
                  <a:srgbClr val="FFFF5D"/>
                </a:solidFill>
                <a:effectLst>
                  <a:outerShdw blurRad="38100" dist="38100" dir="2700000" algn="tl">
                    <a:srgbClr val="000000">
                      <a:alpha val="43137"/>
                    </a:srgbClr>
                  </a:outerShdw>
                </a:effectLst>
              </a:rPr>
              <a:t>Nonparenteral</a:t>
            </a:r>
            <a:r>
              <a:rPr lang="en-US" sz="5000" b="1" dirty="0">
                <a:solidFill>
                  <a:srgbClr val="FFFF5D"/>
                </a:solidFill>
                <a:effectLst>
                  <a:outerShdw blurRad="38100" dist="38100" dir="2700000" algn="tl">
                    <a:srgbClr val="000000">
                      <a:alpha val="43137"/>
                    </a:srgbClr>
                  </a:outerShdw>
                </a:effectLst>
              </a:rPr>
              <a:t> Ketamine for Acute Pain Management?</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898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4148-032E-406F-B2B2-1DA3A7FC99DD}"/>
              </a:ext>
            </a:extLst>
          </p:cNvPr>
          <p:cNvSpPr>
            <a:spLocks noGrp="1"/>
          </p:cNvSpPr>
          <p:nvPr>
            <p:ph type="title"/>
          </p:nvPr>
        </p:nvSpPr>
        <p:spPr>
          <a:xfrm>
            <a:off x="1096994" y="152400"/>
            <a:ext cx="10055781" cy="1450757"/>
          </a:xfrm>
        </p:spPr>
        <p:txBody>
          <a:bodyPr>
            <a:normAutofit/>
          </a:bodyPr>
          <a:lstStyle/>
          <a:p>
            <a:r>
              <a:rPr lang="en-US" sz="4000" b="1" dirty="0" err="1">
                <a:solidFill>
                  <a:srgbClr val="FFFF5D"/>
                </a:solidFill>
                <a:effectLst>
                  <a:outerShdw blurRad="38100" dist="38100" dir="2700000" algn="tl">
                    <a:srgbClr val="000000">
                      <a:alpha val="43137"/>
                    </a:srgbClr>
                  </a:outerShdw>
                </a:effectLst>
              </a:rPr>
              <a:t>Nonparenteral</a:t>
            </a:r>
            <a:r>
              <a:rPr lang="en-US" sz="4000" b="1" dirty="0">
                <a:solidFill>
                  <a:srgbClr val="FFFF5D"/>
                </a:solidFill>
                <a:effectLst>
                  <a:outerShdw blurRad="38100" dist="38100" dir="2700000" algn="tl">
                    <a:srgbClr val="000000">
                      <a:alpha val="43137"/>
                    </a:srgbClr>
                  </a:outerShdw>
                </a:effectLst>
              </a:rPr>
              <a:t> Ketamine for Acute Pain</a:t>
            </a:r>
            <a:endParaRPr lang="en-US" sz="4000" dirty="0"/>
          </a:p>
        </p:txBody>
      </p:sp>
      <p:sp>
        <p:nvSpPr>
          <p:cNvPr id="3" name="Content Placeholder 2">
            <a:extLst>
              <a:ext uri="{FF2B5EF4-FFF2-40B4-BE49-F238E27FC236}">
                <a16:creationId xmlns:a16="http://schemas.microsoft.com/office/drawing/2014/main" id="{806C17B9-486B-43A5-8E5F-18DD1436FABA}"/>
              </a:ext>
            </a:extLst>
          </p:cNvPr>
          <p:cNvSpPr>
            <a:spLocks noGrp="1"/>
          </p:cNvSpPr>
          <p:nvPr>
            <p:ph idx="1"/>
          </p:nvPr>
        </p:nvSpPr>
        <p:spPr>
          <a:xfrm>
            <a:off x="1096993" y="2209800"/>
            <a:ext cx="10055781" cy="4023360"/>
          </a:xfrm>
        </p:spPr>
        <p:txBody>
          <a:bodyPr>
            <a:normAutofit/>
          </a:bodyPr>
          <a:lstStyle/>
          <a:p>
            <a:r>
              <a:rPr lang="en-US" sz="3200" dirty="0"/>
              <a:t>no FDA-approved </a:t>
            </a:r>
            <a:r>
              <a:rPr lang="en-US" sz="3200" dirty="0" err="1"/>
              <a:t>nonparenteral</a:t>
            </a:r>
            <a:r>
              <a:rPr lang="en-US" sz="3200" dirty="0"/>
              <a:t> formulations exist for oral or intranasal (IN) administration</a:t>
            </a:r>
          </a:p>
          <a:p>
            <a:endParaRPr lang="en-US" sz="3200" dirty="0"/>
          </a:p>
          <a:p>
            <a:r>
              <a:rPr lang="en-US" sz="3200" dirty="0"/>
              <a:t>oral or IN ketamine administration have involved off-label use</a:t>
            </a:r>
          </a:p>
        </p:txBody>
      </p:sp>
      <p:sp>
        <p:nvSpPr>
          <p:cNvPr id="4" name="TextBox 3">
            <a:extLst>
              <a:ext uri="{FF2B5EF4-FFF2-40B4-BE49-F238E27FC236}">
                <a16:creationId xmlns:a16="http://schemas.microsoft.com/office/drawing/2014/main" id="{F2A71FE8-FDF7-42AE-84C4-25B7963204EF}"/>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22941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1D7BC-2CE7-46EB-B34F-9554B5AF939B}"/>
              </a:ext>
            </a:extLst>
          </p:cNvPr>
          <p:cNvPicPr>
            <a:picLocks noChangeAspect="1"/>
          </p:cNvPicPr>
          <p:nvPr/>
        </p:nvPicPr>
        <p:blipFill rotWithShape="1">
          <a:blip r:embed="rId3"/>
          <a:srcRect l="13329" t="23327" r="63128" b="48510"/>
          <a:stretch/>
        </p:blipFill>
        <p:spPr>
          <a:xfrm>
            <a:off x="1217612" y="609600"/>
            <a:ext cx="10168582" cy="3421116"/>
          </a:xfrm>
          <a:prstGeom prst="rect">
            <a:avLst/>
          </a:prstGeom>
        </p:spPr>
      </p:pic>
      <p:sp>
        <p:nvSpPr>
          <p:cNvPr id="3" name="Rectangle 2">
            <a:extLst>
              <a:ext uri="{FF2B5EF4-FFF2-40B4-BE49-F238E27FC236}">
                <a16:creationId xmlns:a16="http://schemas.microsoft.com/office/drawing/2014/main" id="{1E1FE8DC-9769-4039-8DE4-C09C26CC9CDD}"/>
              </a:ext>
            </a:extLst>
          </p:cNvPr>
          <p:cNvSpPr/>
          <p:nvPr/>
        </p:nvSpPr>
        <p:spPr>
          <a:xfrm>
            <a:off x="4206428" y="5725180"/>
            <a:ext cx="7997825" cy="523220"/>
          </a:xfrm>
          <a:prstGeom prst="rect">
            <a:avLst/>
          </a:prstGeom>
        </p:spPr>
        <p:txBody>
          <a:bodyPr wrap="square">
            <a:spAutoFit/>
          </a:bodyPr>
          <a:lstStyle/>
          <a:p>
            <a:r>
              <a:rPr lang="en-US" sz="1400" dirty="0" err="1">
                <a:latin typeface="AdvTT7c3c51d9"/>
              </a:rPr>
              <a:t>Rigo</a:t>
            </a:r>
            <a:r>
              <a:rPr lang="en-US" sz="1400" dirty="0">
                <a:latin typeface="AdvTT7c3c51d9"/>
              </a:rPr>
              <a:t> FK, </a:t>
            </a:r>
            <a:r>
              <a:rPr lang="en-US" sz="1400" dirty="0" err="1">
                <a:latin typeface="AdvTT7c3c51d9"/>
              </a:rPr>
              <a:t>Trevisan</a:t>
            </a:r>
            <a:r>
              <a:rPr lang="en-US" sz="1400" dirty="0">
                <a:latin typeface="AdvTT7c3c51d9"/>
              </a:rPr>
              <a:t> G, Godoy MC, et al. Management of neuropathic chronic pain with methadone combined with ketamine: a randomized, double blind, active-controlled clinical trial. </a:t>
            </a:r>
            <a:r>
              <a:rPr lang="en-US" sz="1400" dirty="0">
                <a:latin typeface="AdvTT9bb99a42.I"/>
              </a:rPr>
              <a:t>Pain Physician</a:t>
            </a:r>
            <a:r>
              <a:rPr lang="en-US" sz="1400" dirty="0">
                <a:latin typeface="AdvTT7c3c51d9"/>
              </a:rPr>
              <a:t>. 2017</a:t>
            </a:r>
            <a:endParaRPr lang="en-US" sz="1400" dirty="0"/>
          </a:p>
        </p:txBody>
      </p:sp>
    </p:spTree>
    <p:extLst>
      <p:ext uri="{BB962C8B-B14F-4D97-AF65-F5344CB8AC3E}">
        <p14:creationId xmlns:p14="http://schemas.microsoft.com/office/powerpoint/2010/main" val="4225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CF905C-00A8-44F8-8CB5-90616972046B}"/>
              </a:ext>
            </a:extLst>
          </p:cNvPr>
          <p:cNvPicPr>
            <a:picLocks noChangeAspect="1"/>
          </p:cNvPicPr>
          <p:nvPr/>
        </p:nvPicPr>
        <p:blipFill rotWithShape="1">
          <a:blip r:embed="rId3"/>
          <a:srcRect l="17492" t="14435" r="53751" b="25550"/>
          <a:stretch/>
        </p:blipFill>
        <p:spPr>
          <a:xfrm>
            <a:off x="1560512" y="685800"/>
            <a:ext cx="9067800" cy="5322404"/>
          </a:xfrm>
          <a:prstGeom prst="rect">
            <a:avLst/>
          </a:prstGeom>
        </p:spPr>
      </p:pic>
    </p:spTree>
    <p:extLst>
      <p:ext uri="{BB962C8B-B14F-4D97-AF65-F5344CB8AC3E}">
        <p14:creationId xmlns:p14="http://schemas.microsoft.com/office/powerpoint/2010/main" val="426708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647283-01EC-4C51-9E3F-789DCADA5DDC}"/>
              </a:ext>
            </a:extLst>
          </p:cNvPr>
          <p:cNvPicPr>
            <a:picLocks noChangeAspect="1"/>
          </p:cNvPicPr>
          <p:nvPr/>
        </p:nvPicPr>
        <p:blipFill rotWithShape="1">
          <a:blip r:embed="rId2"/>
          <a:srcRect l="21242" t="12213" r="53126" b="29995"/>
          <a:stretch/>
        </p:blipFill>
        <p:spPr>
          <a:xfrm>
            <a:off x="1598612" y="304800"/>
            <a:ext cx="9252438" cy="5867400"/>
          </a:xfrm>
          <a:prstGeom prst="rect">
            <a:avLst/>
          </a:prstGeom>
        </p:spPr>
      </p:pic>
    </p:spTree>
    <p:extLst>
      <p:ext uri="{BB962C8B-B14F-4D97-AF65-F5344CB8AC3E}">
        <p14:creationId xmlns:p14="http://schemas.microsoft.com/office/powerpoint/2010/main" val="10032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1E09B-EBB1-4768-9104-E3C07DA163ED}"/>
              </a:ext>
            </a:extLst>
          </p:cNvPr>
          <p:cNvPicPr>
            <a:picLocks noChangeAspect="1"/>
          </p:cNvPicPr>
          <p:nvPr/>
        </p:nvPicPr>
        <p:blipFill rotWithShape="1">
          <a:blip r:embed="rId2"/>
          <a:srcRect l="60003" t="18881" r="8114" b="27772"/>
          <a:stretch/>
        </p:blipFill>
        <p:spPr>
          <a:xfrm>
            <a:off x="1322387" y="762000"/>
            <a:ext cx="9877425" cy="4648200"/>
          </a:xfrm>
          <a:prstGeom prst="rect">
            <a:avLst/>
          </a:prstGeom>
        </p:spPr>
      </p:pic>
    </p:spTree>
    <p:extLst>
      <p:ext uri="{BB962C8B-B14F-4D97-AF65-F5344CB8AC3E}">
        <p14:creationId xmlns:p14="http://schemas.microsoft.com/office/powerpoint/2010/main" val="325651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EF479-3D0C-4BC9-8AB8-7DE38C188E3F}"/>
              </a:ext>
            </a:extLst>
          </p:cNvPr>
          <p:cNvPicPr>
            <a:picLocks noChangeAspect="1"/>
          </p:cNvPicPr>
          <p:nvPr/>
        </p:nvPicPr>
        <p:blipFill rotWithShape="1">
          <a:blip r:embed="rId2"/>
          <a:srcRect l="12450" t="7704" r="63115" b="46653"/>
          <a:stretch/>
        </p:blipFill>
        <p:spPr>
          <a:xfrm>
            <a:off x="1522412" y="533400"/>
            <a:ext cx="9607749" cy="5047475"/>
          </a:xfrm>
          <a:prstGeom prst="rect">
            <a:avLst/>
          </a:prstGeom>
        </p:spPr>
      </p:pic>
    </p:spTree>
    <p:extLst>
      <p:ext uri="{BB962C8B-B14F-4D97-AF65-F5344CB8AC3E}">
        <p14:creationId xmlns:p14="http://schemas.microsoft.com/office/powerpoint/2010/main" val="2805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BE32-380B-4EEA-8E6B-EE67C2931C18}"/>
              </a:ext>
            </a:extLst>
          </p:cNvPr>
          <p:cNvSpPr>
            <a:spLocks noGrp="1"/>
          </p:cNvSpPr>
          <p:nvPr>
            <p:ph type="title"/>
          </p:nvPr>
        </p:nvSpPr>
        <p:spPr/>
        <p:txBody>
          <a:bodyPr/>
          <a:lstStyle/>
          <a:p>
            <a:r>
              <a:rPr lang="en-US" b="1" dirty="0">
                <a:solidFill>
                  <a:srgbClr val="E1FA4C"/>
                </a:solidFill>
              </a:rPr>
              <a:t>Introduction</a:t>
            </a:r>
          </a:p>
        </p:txBody>
      </p:sp>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1096105" y="2133600"/>
            <a:ext cx="10055781" cy="4023360"/>
          </a:xfrm>
        </p:spPr>
        <p:txBody>
          <a:bodyPr>
            <a:normAutofit/>
          </a:bodyPr>
          <a:lstStyle/>
          <a:p>
            <a:r>
              <a:rPr lang="en-US" sz="3200" dirty="0"/>
              <a:t>The use of ketamine in subanesthetic concentrations for analgesia and other indications has exploded recently</a:t>
            </a:r>
            <a:endParaRPr lang="th-TH" sz="3200" dirty="0"/>
          </a:p>
          <a:p>
            <a:endParaRPr lang="th-TH" sz="3200" dirty="0"/>
          </a:p>
          <a:p>
            <a:r>
              <a:rPr lang="en-US" sz="3200" dirty="0"/>
              <a:t>Ketamine is increasingly being administered in inpatient settings with acute pain service guidance and in outpatient settings under a variety of models</a:t>
            </a:r>
          </a:p>
          <a:p>
            <a:endParaRPr lang="en-US" sz="3200" dirty="0"/>
          </a:p>
          <a:p>
            <a:endParaRPr lang="en-US" sz="3200" dirty="0"/>
          </a:p>
        </p:txBody>
      </p:sp>
      <p:sp>
        <p:nvSpPr>
          <p:cNvPr id="4" name="TextBox 3">
            <a:extLst>
              <a:ext uri="{FF2B5EF4-FFF2-40B4-BE49-F238E27FC236}">
                <a16:creationId xmlns:a16="http://schemas.microsoft.com/office/drawing/2014/main" id="{A78D0671-7CB2-4796-A7DD-909F8FF3D45A}"/>
              </a:ext>
            </a:extLst>
          </p:cNvPr>
          <p:cNvSpPr txBox="1"/>
          <p:nvPr/>
        </p:nvSpPr>
        <p:spPr>
          <a:xfrm>
            <a:off x="25130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67946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CF61C-C2A3-46AA-8CC8-1028D973DD03}"/>
              </a:ext>
            </a:extLst>
          </p:cNvPr>
          <p:cNvPicPr>
            <a:picLocks noChangeAspect="1"/>
          </p:cNvPicPr>
          <p:nvPr/>
        </p:nvPicPr>
        <p:blipFill rotWithShape="1">
          <a:blip r:embed="rId2"/>
          <a:srcRect l="9366" t="18880" r="58752" b="27772"/>
          <a:stretch/>
        </p:blipFill>
        <p:spPr>
          <a:xfrm>
            <a:off x="1217612" y="914400"/>
            <a:ext cx="9610728" cy="4522693"/>
          </a:xfrm>
          <a:prstGeom prst="rect">
            <a:avLst/>
          </a:prstGeom>
        </p:spPr>
      </p:pic>
    </p:spTree>
    <p:extLst>
      <p:ext uri="{BB962C8B-B14F-4D97-AF65-F5344CB8AC3E}">
        <p14:creationId xmlns:p14="http://schemas.microsoft.com/office/powerpoint/2010/main" val="3717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err="1">
                <a:solidFill>
                  <a:srgbClr val="FFFF5D"/>
                </a:solidFill>
                <a:effectLst>
                  <a:outerShdw blurRad="38100" dist="38100" dir="2700000" algn="tl">
                    <a:srgbClr val="000000">
                      <a:alpha val="43137"/>
                    </a:srgbClr>
                  </a:outerShdw>
                </a:effectLst>
              </a:rPr>
              <a:t>Nonparenteral</a:t>
            </a:r>
            <a:r>
              <a:rPr lang="en-US" sz="4000" b="1" dirty="0">
                <a:solidFill>
                  <a:srgbClr val="FFFF5D"/>
                </a:solidFill>
                <a:effectLst>
                  <a:outerShdw blurRad="38100" dist="38100" dir="2700000" algn="tl">
                    <a:srgbClr val="000000">
                      <a:alpha val="43137"/>
                    </a:srgbClr>
                  </a:outerShdw>
                </a:effectLst>
              </a:rPr>
              <a:t> Ketamine for Acute Pain</a:t>
            </a: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solidFill>
                  <a:srgbClr val="FFFF00"/>
                </a:solidFill>
              </a:rPr>
              <a:t>IN ketamine</a:t>
            </a:r>
          </a:p>
          <a:p>
            <a:r>
              <a:rPr lang="en-US" sz="3200" dirty="0"/>
              <a:t>benefit for acute pain management, not only effective analgesia but also amnesia and procedural sedation</a:t>
            </a:r>
          </a:p>
          <a:p>
            <a:endParaRPr lang="en-US" sz="3200" dirty="0"/>
          </a:p>
          <a:p>
            <a:r>
              <a:rPr lang="en-US" sz="2800" dirty="0" err="1"/>
              <a:t>gradeC</a:t>
            </a:r>
            <a:r>
              <a:rPr lang="en-US" sz="2800" dirty="0"/>
              <a:t> recommendation, low-to-moderate level of certainty</a:t>
            </a:r>
          </a:p>
          <a:p>
            <a:endParaRPr lang="en-US" dirty="0"/>
          </a:p>
        </p:txBody>
      </p:sp>
      <p:sp>
        <p:nvSpPr>
          <p:cNvPr id="4" name="TextBox 3">
            <a:extLst>
              <a:ext uri="{FF2B5EF4-FFF2-40B4-BE49-F238E27FC236}">
                <a16:creationId xmlns:a16="http://schemas.microsoft.com/office/drawing/2014/main" id="{8703D957-9805-4C88-B89C-5FF47B62946C}"/>
              </a:ext>
            </a:extLst>
          </p:cNvPr>
          <p:cNvSpPr txBox="1"/>
          <p:nvPr/>
        </p:nvSpPr>
        <p:spPr>
          <a:xfrm>
            <a:off x="24368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14565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err="1">
                <a:solidFill>
                  <a:srgbClr val="FFFF5D"/>
                </a:solidFill>
                <a:effectLst>
                  <a:outerShdw blurRad="38100" dist="38100" dir="2700000" algn="tl">
                    <a:srgbClr val="000000">
                      <a:alpha val="43137"/>
                    </a:srgbClr>
                  </a:outerShdw>
                </a:effectLst>
              </a:rPr>
              <a:t>Nonparenteral</a:t>
            </a:r>
            <a:r>
              <a:rPr lang="en-US" sz="4000" b="1" dirty="0">
                <a:solidFill>
                  <a:srgbClr val="FFFF5D"/>
                </a:solidFill>
                <a:effectLst>
                  <a:outerShdw blurRad="38100" dist="38100" dir="2700000" algn="tl">
                    <a:srgbClr val="000000">
                      <a:alpha val="43137"/>
                    </a:srgbClr>
                  </a:outerShdw>
                </a:effectLst>
              </a:rPr>
              <a:t> Ketamine for Acute Pain</a:t>
            </a: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solidFill>
                  <a:srgbClr val="FFFF00"/>
                </a:solidFill>
              </a:rPr>
              <a:t>Oral ketamine</a:t>
            </a:r>
          </a:p>
          <a:p>
            <a:r>
              <a:rPr lang="en-US" sz="3200" dirty="0"/>
              <a:t>the evidence is less robust, but small studies and anecdotal reports suggest it may provide short-term benefit in some individuals with acute pain </a:t>
            </a:r>
          </a:p>
          <a:p>
            <a:r>
              <a:rPr lang="en-US" sz="2800" dirty="0"/>
              <a:t>grade C recommendation, low level of certainty</a:t>
            </a:r>
            <a:endParaRPr lang="en-US" sz="2800" b="1" dirty="0">
              <a:solidFill>
                <a:schemeClr val="tx1"/>
              </a:solidFill>
            </a:endParaRPr>
          </a:p>
        </p:txBody>
      </p:sp>
      <p:sp>
        <p:nvSpPr>
          <p:cNvPr id="4" name="TextBox 3">
            <a:extLst>
              <a:ext uri="{FF2B5EF4-FFF2-40B4-BE49-F238E27FC236}">
                <a16:creationId xmlns:a16="http://schemas.microsoft.com/office/drawing/2014/main" id="{8E496EFF-AE0F-442C-BB6E-ADE11820C3B6}"/>
              </a:ext>
            </a:extLst>
          </p:cNvPr>
          <p:cNvSpPr txBox="1"/>
          <p:nvPr/>
        </p:nvSpPr>
        <p:spPr>
          <a:xfrm>
            <a:off x="2436812" y="6119335"/>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87244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222C-9B2E-4B40-9510-8709B82710CD}"/>
              </a:ext>
            </a:extLst>
          </p:cNvPr>
          <p:cNvSpPr>
            <a:spLocks noGrp="1"/>
          </p:cNvSpPr>
          <p:nvPr>
            <p:ph type="title"/>
          </p:nvPr>
        </p:nvSpPr>
        <p:spPr/>
        <p:txBody>
          <a:bodyPr>
            <a:normAutofit/>
          </a:bodyPr>
          <a:lstStyle/>
          <a:p>
            <a:r>
              <a:rPr lang="en-US" sz="5000" b="1" dirty="0">
                <a:solidFill>
                  <a:srgbClr val="FFFF5D"/>
                </a:solidFill>
                <a:effectLst>
                  <a:outerShdw blurRad="38100" dist="38100" dir="2700000" algn="tl">
                    <a:srgbClr val="000000">
                      <a:alpha val="43137"/>
                    </a:srgbClr>
                  </a:outerShdw>
                </a:effectLst>
              </a:rPr>
              <a:t>Does Any Evidence Support Patient-Controlled IV Ketamine Analgesia for Acute Pain?</a:t>
            </a:r>
            <a:endParaRPr lang="en-US" sz="5000" dirty="0">
              <a:solidFill>
                <a:srgbClr val="FFFF5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068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rgbClr val="FFFF5D"/>
                </a:solidFill>
                <a:effectLst>
                  <a:outerShdw blurRad="38100" dist="38100" dir="2700000" algn="tl">
                    <a:srgbClr val="000000">
                      <a:alpha val="43137"/>
                    </a:srgbClr>
                  </a:outerShdw>
                </a:effectLst>
              </a:rPr>
              <a:t>Patient-Controlled IV Ketamine Analgesia for Acute Pain</a:t>
            </a: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531812" y="1828800"/>
            <a:ext cx="10055781" cy="4023360"/>
          </a:xfrm>
        </p:spPr>
        <p:txBody>
          <a:bodyPr>
            <a:normAutofit/>
          </a:bodyPr>
          <a:lstStyle/>
          <a:p>
            <a:r>
              <a:rPr lang="en-US" sz="3200" b="1" dirty="0">
                <a:solidFill>
                  <a:schemeClr val="tx1"/>
                </a:solidFill>
              </a:rPr>
              <a:t>Intravenous PCA is a common manner of medication delivery in acute medical and postoperative pain settings </a:t>
            </a:r>
          </a:p>
          <a:p>
            <a:endParaRPr lang="en-US" sz="1400" b="1" dirty="0">
              <a:solidFill>
                <a:schemeClr val="tx1"/>
              </a:solidFill>
            </a:endParaRPr>
          </a:p>
          <a:p>
            <a:r>
              <a:rPr lang="en-US" sz="3200" b="1" dirty="0">
                <a:solidFill>
                  <a:schemeClr val="tx1"/>
                </a:solidFill>
              </a:rPr>
              <a:t>Opioid medications are the most common analgesic medication</a:t>
            </a:r>
          </a:p>
          <a:p>
            <a:endParaRPr lang="en-US" sz="1400" b="1" dirty="0">
              <a:solidFill>
                <a:schemeClr val="tx1"/>
              </a:solidFill>
            </a:endParaRPr>
          </a:p>
          <a:p>
            <a:r>
              <a:rPr lang="en-US" sz="3200" b="1" dirty="0">
                <a:solidFill>
                  <a:schemeClr val="tx1"/>
                </a:solidFill>
              </a:rPr>
              <a:t>ketamine has also been used in IV-PCA</a:t>
            </a:r>
          </a:p>
        </p:txBody>
      </p:sp>
      <p:sp>
        <p:nvSpPr>
          <p:cNvPr id="4" name="TextBox 3">
            <a:extLst>
              <a:ext uri="{FF2B5EF4-FFF2-40B4-BE49-F238E27FC236}">
                <a16:creationId xmlns:a16="http://schemas.microsoft.com/office/drawing/2014/main" id="{8077C6AB-78A0-4D15-8A3B-62BF8A416E59}"/>
              </a:ext>
            </a:extLst>
          </p:cNvPr>
          <p:cNvSpPr txBox="1"/>
          <p:nvPr/>
        </p:nvSpPr>
        <p:spPr>
          <a:xfrm>
            <a:off x="25130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216209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chemeClr val="tx1"/>
                </a:solidFill>
              </a:rPr>
              <a:t>Sole IV-PCA analgesic</a:t>
            </a:r>
            <a:br>
              <a:rPr lang="en-US" sz="4000" b="1" dirty="0">
                <a:solidFill>
                  <a:schemeClr val="tx1"/>
                </a:solidFill>
              </a:rPr>
            </a:b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endParaRPr lang="en-US" sz="3200" b="1" dirty="0">
              <a:solidFill>
                <a:schemeClr val="tx1"/>
              </a:solidFill>
            </a:endParaRPr>
          </a:p>
          <a:p>
            <a:endParaRPr lang="en-US" sz="3200" b="1" dirty="0">
              <a:solidFill>
                <a:schemeClr val="tx1"/>
              </a:solidFill>
            </a:endParaRPr>
          </a:p>
        </p:txBody>
      </p:sp>
      <p:pic>
        <p:nvPicPr>
          <p:cNvPr id="4" name="Picture 3">
            <a:extLst>
              <a:ext uri="{FF2B5EF4-FFF2-40B4-BE49-F238E27FC236}">
                <a16:creationId xmlns:a16="http://schemas.microsoft.com/office/drawing/2014/main" id="{0511A82A-9C33-414A-A2AC-30A0921218CC}"/>
              </a:ext>
            </a:extLst>
          </p:cNvPr>
          <p:cNvPicPr>
            <a:picLocks noChangeAspect="1"/>
          </p:cNvPicPr>
          <p:nvPr/>
        </p:nvPicPr>
        <p:blipFill rotWithShape="1">
          <a:blip r:embed="rId2"/>
          <a:srcRect l="51250" t="38288" r="8500" b="35039"/>
          <a:stretch/>
        </p:blipFill>
        <p:spPr>
          <a:xfrm>
            <a:off x="74612" y="1737361"/>
            <a:ext cx="11856072" cy="2209799"/>
          </a:xfrm>
          <a:prstGeom prst="rect">
            <a:avLst/>
          </a:prstGeom>
        </p:spPr>
      </p:pic>
      <p:sp>
        <p:nvSpPr>
          <p:cNvPr id="5" name="Rectangle 4">
            <a:extLst>
              <a:ext uri="{FF2B5EF4-FFF2-40B4-BE49-F238E27FC236}">
                <a16:creationId xmlns:a16="http://schemas.microsoft.com/office/drawing/2014/main" id="{FF642549-A321-4618-AC97-D29A2EF97338}"/>
              </a:ext>
            </a:extLst>
          </p:cNvPr>
          <p:cNvSpPr/>
          <p:nvPr/>
        </p:nvSpPr>
        <p:spPr>
          <a:xfrm>
            <a:off x="5205982" y="5943600"/>
            <a:ext cx="6982843" cy="523220"/>
          </a:xfrm>
          <a:prstGeom prst="rect">
            <a:avLst/>
          </a:prstGeom>
        </p:spPr>
        <p:txBody>
          <a:bodyPr wrap="square">
            <a:spAutoFit/>
          </a:bodyPr>
          <a:lstStyle/>
          <a:p>
            <a:r>
              <a:rPr lang="en-US" sz="1400" dirty="0">
                <a:latin typeface="AdvTT7c3c51d9"/>
              </a:rPr>
              <a:t>Cohen SP, DeJesus M. Ketamine patient-controlled analgesia for </a:t>
            </a:r>
            <a:r>
              <a:rPr lang="en-US" sz="1400" dirty="0" err="1">
                <a:latin typeface="AdvTT7c3c51d9"/>
              </a:rPr>
              <a:t>dysesthetic</a:t>
            </a:r>
            <a:r>
              <a:rPr lang="en-US" sz="1400" dirty="0">
                <a:latin typeface="AdvTT7c3c51d9"/>
              </a:rPr>
              <a:t> central pain. </a:t>
            </a:r>
            <a:r>
              <a:rPr lang="en-US" sz="1400" dirty="0">
                <a:latin typeface="AdvTT9bb99a42.I"/>
              </a:rPr>
              <a:t>Spinal Cord</a:t>
            </a:r>
            <a:r>
              <a:rPr lang="en-US" sz="1400" dirty="0">
                <a:latin typeface="AdvTT7c3c51d9"/>
              </a:rPr>
              <a:t>. 2004</a:t>
            </a:r>
            <a:endParaRPr lang="en-US" sz="1400" dirty="0"/>
          </a:p>
        </p:txBody>
      </p:sp>
    </p:spTree>
    <p:extLst>
      <p:ext uri="{BB962C8B-B14F-4D97-AF65-F5344CB8AC3E}">
        <p14:creationId xmlns:p14="http://schemas.microsoft.com/office/powerpoint/2010/main" val="322980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chemeClr val="tx1"/>
                </a:solidFill>
              </a:rPr>
              <a:t>Sole IV-PCA analgesic</a:t>
            </a:r>
            <a:br>
              <a:rPr lang="en-US" sz="4000" b="1" dirty="0">
                <a:solidFill>
                  <a:schemeClr val="tx1"/>
                </a:solidFill>
              </a:rPr>
            </a:b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endParaRPr lang="en-US" sz="3200" b="1" dirty="0">
              <a:solidFill>
                <a:schemeClr val="tx1"/>
              </a:solidFill>
            </a:endParaRPr>
          </a:p>
          <a:p>
            <a:endParaRPr lang="en-US" sz="3200" b="1" dirty="0">
              <a:solidFill>
                <a:schemeClr val="tx1"/>
              </a:solidFill>
            </a:endParaRPr>
          </a:p>
        </p:txBody>
      </p:sp>
      <p:pic>
        <p:nvPicPr>
          <p:cNvPr id="5" name="Picture 4">
            <a:extLst>
              <a:ext uri="{FF2B5EF4-FFF2-40B4-BE49-F238E27FC236}">
                <a16:creationId xmlns:a16="http://schemas.microsoft.com/office/drawing/2014/main" id="{114D2643-F72B-495C-B57B-8F31B58A014F}"/>
              </a:ext>
            </a:extLst>
          </p:cNvPr>
          <p:cNvPicPr>
            <a:picLocks noChangeAspect="1"/>
          </p:cNvPicPr>
          <p:nvPr/>
        </p:nvPicPr>
        <p:blipFill rotWithShape="1">
          <a:blip r:embed="rId2"/>
          <a:srcRect l="53126" t="18881" r="18742" b="38886"/>
          <a:stretch/>
        </p:blipFill>
        <p:spPr>
          <a:xfrm>
            <a:off x="1522412" y="1737361"/>
            <a:ext cx="8229600" cy="3474720"/>
          </a:xfrm>
          <a:prstGeom prst="rect">
            <a:avLst/>
          </a:prstGeom>
        </p:spPr>
      </p:pic>
      <p:sp>
        <p:nvSpPr>
          <p:cNvPr id="6" name="Rectangle 5">
            <a:extLst>
              <a:ext uri="{FF2B5EF4-FFF2-40B4-BE49-F238E27FC236}">
                <a16:creationId xmlns:a16="http://schemas.microsoft.com/office/drawing/2014/main" id="{AF83A3D7-BB19-40DB-9386-F8FE7ACBFB9A}"/>
              </a:ext>
            </a:extLst>
          </p:cNvPr>
          <p:cNvSpPr/>
          <p:nvPr/>
        </p:nvSpPr>
        <p:spPr>
          <a:xfrm>
            <a:off x="6399212" y="5867400"/>
            <a:ext cx="5789613" cy="523220"/>
          </a:xfrm>
          <a:prstGeom prst="rect">
            <a:avLst/>
          </a:prstGeom>
        </p:spPr>
        <p:txBody>
          <a:bodyPr wrap="square">
            <a:spAutoFit/>
          </a:bodyPr>
          <a:lstStyle/>
          <a:p>
            <a:r>
              <a:rPr lang="en-US" sz="1400" dirty="0">
                <a:latin typeface="AdvTT7c3c51d9"/>
              </a:rPr>
              <a:t>Taylor M, </a:t>
            </a:r>
            <a:r>
              <a:rPr lang="en-US" sz="1400" dirty="0" err="1">
                <a:latin typeface="AdvTT7c3c51d9"/>
              </a:rPr>
              <a:t>Jakacki</a:t>
            </a:r>
            <a:r>
              <a:rPr lang="en-US" sz="1400" dirty="0">
                <a:latin typeface="AdvTT7c3c51d9"/>
              </a:rPr>
              <a:t> R, May C, </a:t>
            </a:r>
            <a:r>
              <a:rPr lang="en-US" sz="1400" dirty="0" err="1">
                <a:latin typeface="AdvTT7c3c51d9"/>
              </a:rPr>
              <a:t>Howrie</a:t>
            </a:r>
            <a:r>
              <a:rPr lang="en-US" sz="1400" dirty="0">
                <a:latin typeface="AdvTT7c3c51d9"/>
              </a:rPr>
              <a:t> D, Maurer S. Ketamine PCA for treatment of end-of-life neuropathic pain in pediatrics. </a:t>
            </a:r>
            <a:r>
              <a:rPr lang="en-US" sz="1400" dirty="0">
                <a:latin typeface="AdvTT9bb99a42.I"/>
              </a:rPr>
              <a:t>Am J Hosp </a:t>
            </a:r>
            <a:r>
              <a:rPr lang="en-US" sz="1400" dirty="0" err="1">
                <a:latin typeface="AdvTT9bb99a42.I"/>
              </a:rPr>
              <a:t>Palliat</a:t>
            </a:r>
            <a:r>
              <a:rPr lang="en-US" sz="1400" dirty="0">
                <a:latin typeface="AdvTT9bb99a42.I"/>
              </a:rPr>
              <a:t> Care</a:t>
            </a:r>
            <a:r>
              <a:rPr lang="en-US" sz="1400" dirty="0">
                <a:latin typeface="AdvTT7c3c51d9"/>
              </a:rPr>
              <a:t>. 2015</a:t>
            </a:r>
            <a:endParaRPr lang="en-US" sz="1400" dirty="0"/>
          </a:p>
        </p:txBody>
      </p:sp>
    </p:spTree>
    <p:extLst>
      <p:ext uri="{BB962C8B-B14F-4D97-AF65-F5344CB8AC3E}">
        <p14:creationId xmlns:p14="http://schemas.microsoft.com/office/powerpoint/2010/main" val="11747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chemeClr val="tx1"/>
                </a:solidFill>
              </a:rPr>
              <a:t>Sole IV-PCA analgesic</a:t>
            </a:r>
            <a:br>
              <a:rPr lang="en-US" sz="4000" b="1" dirty="0">
                <a:solidFill>
                  <a:schemeClr val="tx1"/>
                </a:solidFill>
              </a:rPr>
            </a:b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endParaRPr lang="en-US" sz="3200" b="1" dirty="0">
              <a:solidFill>
                <a:schemeClr val="tx1"/>
              </a:solidFill>
            </a:endParaRPr>
          </a:p>
          <a:p>
            <a:endParaRPr lang="en-US" sz="3200" b="1" dirty="0">
              <a:solidFill>
                <a:schemeClr val="tx1"/>
              </a:solidFill>
            </a:endParaRPr>
          </a:p>
        </p:txBody>
      </p:sp>
      <p:pic>
        <p:nvPicPr>
          <p:cNvPr id="4" name="Picture 3">
            <a:extLst>
              <a:ext uri="{FF2B5EF4-FFF2-40B4-BE49-F238E27FC236}">
                <a16:creationId xmlns:a16="http://schemas.microsoft.com/office/drawing/2014/main" id="{3EC434E2-FA26-47A9-A9C9-D170D5E9BD7B}"/>
              </a:ext>
            </a:extLst>
          </p:cNvPr>
          <p:cNvPicPr>
            <a:picLocks noChangeAspect="1"/>
          </p:cNvPicPr>
          <p:nvPr/>
        </p:nvPicPr>
        <p:blipFill rotWithShape="1">
          <a:blip r:embed="rId2"/>
          <a:srcRect l="51875" t="32218" r="8114" b="32217"/>
          <a:stretch/>
        </p:blipFill>
        <p:spPr>
          <a:xfrm>
            <a:off x="789575" y="1981200"/>
            <a:ext cx="10363200" cy="2590800"/>
          </a:xfrm>
          <a:prstGeom prst="rect">
            <a:avLst/>
          </a:prstGeom>
        </p:spPr>
      </p:pic>
      <p:sp>
        <p:nvSpPr>
          <p:cNvPr id="5" name="Rectangle 4">
            <a:extLst>
              <a:ext uri="{FF2B5EF4-FFF2-40B4-BE49-F238E27FC236}">
                <a16:creationId xmlns:a16="http://schemas.microsoft.com/office/drawing/2014/main" id="{923440D3-444E-463D-B663-D0802CF283AC}"/>
              </a:ext>
            </a:extLst>
          </p:cNvPr>
          <p:cNvSpPr/>
          <p:nvPr/>
        </p:nvSpPr>
        <p:spPr>
          <a:xfrm>
            <a:off x="5180012" y="5820911"/>
            <a:ext cx="7500644" cy="523220"/>
          </a:xfrm>
          <a:prstGeom prst="rect">
            <a:avLst/>
          </a:prstGeom>
        </p:spPr>
        <p:txBody>
          <a:bodyPr wrap="square">
            <a:spAutoFit/>
          </a:bodyPr>
          <a:lstStyle/>
          <a:p>
            <a:r>
              <a:rPr lang="en-US" sz="1400" dirty="0">
                <a:latin typeface="AdvTT7c3c51d9"/>
              </a:rPr>
              <a:t>MacPherson RD, Woods D, Penfold J. Ketamine and midazolam delivered by patient-controlled analgesia in relieving pain associated with burns dressings. </a:t>
            </a:r>
            <a:r>
              <a:rPr lang="en-US" sz="1400" dirty="0">
                <a:latin typeface="AdvTT9bb99a42.I"/>
              </a:rPr>
              <a:t>Clin J Pain</a:t>
            </a:r>
            <a:r>
              <a:rPr lang="en-US" sz="1400" dirty="0">
                <a:latin typeface="AdvTT7c3c51d9"/>
              </a:rPr>
              <a:t>. 2008</a:t>
            </a:r>
            <a:endParaRPr lang="en-US" sz="1400" dirty="0"/>
          </a:p>
        </p:txBody>
      </p:sp>
    </p:spTree>
    <p:extLst>
      <p:ext uri="{BB962C8B-B14F-4D97-AF65-F5344CB8AC3E}">
        <p14:creationId xmlns:p14="http://schemas.microsoft.com/office/powerpoint/2010/main" val="31691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F71E-152A-429A-B58B-BDC6E78EF2BF}"/>
              </a:ext>
            </a:extLst>
          </p:cNvPr>
          <p:cNvSpPr>
            <a:spLocks noGrp="1"/>
          </p:cNvSpPr>
          <p:nvPr>
            <p:ph type="title"/>
          </p:nvPr>
        </p:nvSpPr>
        <p:spPr>
          <a:xfrm>
            <a:off x="1066520" y="-228600"/>
            <a:ext cx="10055781" cy="1450757"/>
          </a:xfrm>
        </p:spPr>
        <p:txBody>
          <a:bodyPr/>
          <a:lstStyle/>
          <a:p>
            <a:r>
              <a:rPr lang="en-US" dirty="0"/>
              <a:t>combination with opioids PCA</a:t>
            </a:r>
          </a:p>
        </p:txBody>
      </p:sp>
      <p:pic>
        <p:nvPicPr>
          <p:cNvPr id="4" name="Picture 3">
            <a:extLst>
              <a:ext uri="{FF2B5EF4-FFF2-40B4-BE49-F238E27FC236}">
                <a16:creationId xmlns:a16="http://schemas.microsoft.com/office/drawing/2014/main" id="{28B3A4FD-30C1-4A8B-A1F7-30E99FFC103E}"/>
              </a:ext>
            </a:extLst>
          </p:cNvPr>
          <p:cNvPicPr>
            <a:picLocks noChangeAspect="1"/>
          </p:cNvPicPr>
          <p:nvPr/>
        </p:nvPicPr>
        <p:blipFill rotWithShape="1">
          <a:blip r:embed="rId2"/>
          <a:srcRect l="60003" t="27772" r="12086" b="18956"/>
          <a:stretch/>
        </p:blipFill>
        <p:spPr>
          <a:xfrm>
            <a:off x="1560510" y="1143000"/>
            <a:ext cx="8801102" cy="4724400"/>
          </a:xfrm>
          <a:prstGeom prst="rect">
            <a:avLst/>
          </a:prstGeom>
        </p:spPr>
      </p:pic>
      <p:sp>
        <p:nvSpPr>
          <p:cNvPr id="5" name="Rectangle 4">
            <a:extLst>
              <a:ext uri="{FF2B5EF4-FFF2-40B4-BE49-F238E27FC236}">
                <a16:creationId xmlns:a16="http://schemas.microsoft.com/office/drawing/2014/main" id="{10F7BB90-E1AA-409A-94F6-0F4444C18E04}"/>
              </a:ext>
            </a:extLst>
          </p:cNvPr>
          <p:cNvSpPr/>
          <p:nvPr/>
        </p:nvSpPr>
        <p:spPr>
          <a:xfrm>
            <a:off x="4037012" y="6367508"/>
            <a:ext cx="8229600" cy="461665"/>
          </a:xfrm>
          <a:prstGeom prst="rect">
            <a:avLst/>
          </a:prstGeom>
        </p:spPr>
        <p:txBody>
          <a:bodyPr wrap="square">
            <a:spAutoFit/>
          </a:bodyPr>
          <a:lstStyle/>
          <a:p>
            <a:r>
              <a:rPr lang="en-US" sz="1200" dirty="0">
                <a:latin typeface="AdvTT7c3c51d9"/>
              </a:rPr>
              <a:t>Wang L, Johnston B, Kaushal A, Cheng D, Zhu F, Martin J. Ketamine added to morphine or hydromorphone patient-controlled analgesia for acute postoperative pain in adults: a systematic review and meta-</a:t>
            </a:r>
            <a:r>
              <a:rPr lang="en-US" sz="1200" dirty="0" err="1">
                <a:latin typeface="AdvTT7c3c51d9"/>
              </a:rPr>
              <a:t>analysisof</a:t>
            </a:r>
            <a:r>
              <a:rPr lang="en-US" sz="1200" dirty="0">
                <a:latin typeface="AdvTT7c3c51d9"/>
              </a:rPr>
              <a:t> randomized trials. </a:t>
            </a:r>
            <a:r>
              <a:rPr lang="en-US" sz="1200" dirty="0">
                <a:latin typeface="AdvTT9bb99a42.I"/>
              </a:rPr>
              <a:t>Can J </a:t>
            </a:r>
            <a:r>
              <a:rPr lang="en-US" sz="1200" dirty="0" err="1">
                <a:latin typeface="AdvTT9bb99a42.I"/>
              </a:rPr>
              <a:t>Anaesth</a:t>
            </a:r>
            <a:r>
              <a:rPr lang="en-US" sz="1200" dirty="0">
                <a:latin typeface="AdvTT7c3c51d9"/>
              </a:rPr>
              <a:t>. 2016</a:t>
            </a:r>
            <a:endParaRPr lang="en-US" sz="1200" dirty="0"/>
          </a:p>
        </p:txBody>
      </p:sp>
    </p:spTree>
    <p:extLst>
      <p:ext uri="{BB962C8B-B14F-4D97-AF65-F5344CB8AC3E}">
        <p14:creationId xmlns:p14="http://schemas.microsoft.com/office/powerpoint/2010/main" val="21002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0EC96E-31C6-4EF1-8C1B-531C7772D8D7}"/>
              </a:ext>
            </a:extLst>
          </p:cNvPr>
          <p:cNvPicPr>
            <a:picLocks noChangeAspect="1"/>
          </p:cNvPicPr>
          <p:nvPr/>
        </p:nvPicPr>
        <p:blipFill rotWithShape="1">
          <a:blip r:embed="rId2"/>
          <a:srcRect l="62502" t="16657" r="11212" b="4014"/>
          <a:stretch/>
        </p:blipFill>
        <p:spPr>
          <a:xfrm>
            <a:off x="3122612" y="14057"/>
            <a:ext cx="7162800" cy="6080052"/>
          </a:xfrm>
          <a:prstGeom prst="rect">
            <a:avLst/>
          </a:prstGeom>
        </p:spPr>
      </p:pic>
      <p:sp>
        <p:nvSpPr>
          <p:cNvPr id="9" name="Rectangle 8">
            <a:extLst>
              <a:ext uri="{FF2B5EF4-FFF2-40B4-BE49-F238E27FC236}">
                <a16:creationId xmlns:a16="http://schemas.microsoft.com/office/drawing/2014/main" id="{44DCDE0A-7144-4FF9-ABFB-72AF390936A0}"/>
              </a:ext>
            </a:extLst>
          </p:cNvPr>
          <p:cNvSpPr/>
          <p:nvPr/>
        </p:nvSpPr>
        <p:spPr>
          <a:xfrm>
            <a:off x="3884612" y="5658569"/>
            <a:ext cx="2438400" cy="457200"/>
          </a:xfrm>
          <a:prstGeom prst="rect">
            <a:avLst/>
          </a:prstGeom>
          <a:noFill/>
          <a:ln w="76200">
            <a:solidFill>
              <a:srgbClr val="FF3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6AFA2AB-8A00-42AB-817E-6A9768DF147A}"/>
              </a:ext>
            </a:extLst>
          </p:cNvPr>
          <p:cNvSpPr/>
          <p:nvPr/>
        </p:nvSpPr>
        <p:spPr>
          <a:xfrm>
            <a:off x="4037012" y="6367508"/>
            <a:ext cx="8229600" cy="461665"/>
          </a:xfrm>
          <a:prstGeom prst="rect">
            <a:avLst/>
          </a:prstGeom>
        </p:spPr>
        <p:txBody>
          <a:bodyPr wrap="square">
            <a:spAutoFit/>
          </a:bodyPr>
          <a:lstStyle/>
          <a:p>
            <a:r>
              <a:rPr lang="en-US" sz="1200" dirty="0">
                <a:latin typeface="AdvTT7c3c51d9"/>
              </a:rPr>
              <a:t>Wang L, Johnston B, Kaushal A, Cheng D, Zhu F, Martin J. Ketamine added to morphine or hydromorphone patient-controlled analgesia for acute postoperative pain in adults: a systematic review and meta-</a:t>
            </a:r>
            <a:r>
              <a:rPr lang="en-US" sz="1200" dirty="0" err="1">
                <a:latin typeface="AdvTT7c3c51d9"/>
              </a:rPr>
              <a:t>analysisof</a:t>
            </a:r>
            <a:r>
              <a:rPr lang="en-US" sz="1200" dirty="0">
                <a:latin typeface="AdvTT7c3c51d9"/>
              </a:rPr>
              <a:t> randomized trials. </a:t>
            </a:r>
            <a:r>
              <a:rPr lang="en-US" sz="1200" dirty="0">
                <a:latin typeface="AdvTT9bb99a42.I"/>
              </a:rPr>
              <a:t>Can J </a:t>
            </a:r>
            <a:r>
              <a:rPr lang="en-US" sz="1200" dirty="0" err="1">
                <a:latin typeface="AdvTT9bb99a42.I"/>
              </a:rPr>
              <a:t>Anaesth</a:t>
            </a:r>
            <a:r>
              <a:rPr lang="en-US" sz="1200" dirty="0">
                <a:latin typeface="AdvTT7c3c51d9"/>
              </a:rPr>
              <a:t>. 2016</a:t>
            </a:r>
            <a:endParaRPr lang="en-US" sz="1200" dirty="0"/>
          </a:p>
        </p:txBody>
      </p:sp>
    </p:spTree>
    <p:extLst>
      <p:ext uri="{BB962C8B-B14F-4D97-AF65-F5344CB8AC3E}">
        <p14:creationId xmlns:p14="http://schemas.microsoft.com/office/powerpoint/2010/main" val="298491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BE32-380B-4EEA-8E6B-EE67C2931C18}"/>
              </a:ext>
            </a:extLst>
          </p:cNvPr>
          <p:cNvSpPr>
            <a:spLocks noGrp="1"/>
          </p:cNvSpPr>
          <p:nvPr>
            <p:ph type="title"/>
          </p:nvPr>
        </p:nvSpPr>
        <p:spPr/>
        <p:txBody>
          <a:bodyPr/>
          <a:lstStyle/>
          <a:p>
            <a:r>
              <a:rPr lang="en-US" b="1" dirty="0">
                <a:solidFill>
                  <a:srgbClr val="E1FA4C"/>
                </a:solidFill>
              </a:rPr>
              <a:t>Introduction</a:t>
            </a:r>
          </a:p>
        </p:txBody>
      </p:sp>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1120197" y="1981200"/>
            <a:ext cx="10055781" cy="4023360"/>
          </a:xfrm>
        </p:spPr>
        <p:txBody>
          <a:bodyPr>
            <a:normAutofit/>
          </a:bodyPr>
          <a:lstStyle/>
          <a:p>
            <a:r>
              <a:rPr lang="en-US" sz="3200" dirty="0"/>
              <a:t>Ketamine's analgesic properties in acute pain likely derive from its reversible antagonism of the </a:t>
            </a:r>
            <a:r>
              <a:rPr lang="en-US" sz="3200" b="1" dirty="0">
                <a:solidFill>
                  <a:srgbClr val="FFFF00"/>
                </a:solidFill>
              </a:rPr>
              <a:t>N-methyl-D-aspartate receptor</a:t>
            </a:r>
          </a:p>
        </p:txBody>
      </p:sp>
      <p:pic>
        <p:nvPicPr>
          <p:cNvPr id="5" name="Picture 4">
            <a:extLst>
              <a:ext uri="{FF2B5EF4-FFF2-40B4-BE49-F238E27FC236}">
                <a16:creationId xmlns:a16="http://schemas.microsoft.com/office/drawing/2014/main" id="{0504B3C0-D05D-4328-9C10-C9F81C8242A0}"/>
              </a:ext>
            </a:extLst>
          </p:cNvPr>
          <p:cNvPicPr>
            <a:picLocks noChangeAspect="1"/>
          </p:cNvPicPr>
          <p:nvPr/>
        </p:nvPicPr>
        <p:blipFill rotWithShape="1">
          <a:blip r:embed="rId2">
            <a:extLst>
              <a:ext uri="{28A0092B-C50C-407E-A947-70E740481C1C}">
                <a14:useLocalDpi xmlns:a14="http://schemas.microsoft.com/office/drawing/2010/main" val="0"/>
              </a:ext>
            </a:extLst>
          </a:blip>
          <a:srcRect t="11660" r="-2030" b="8752"/>
          <a:stretch/>
        </p:blipFill>
        <p:spPr>
          <a:xfrm>
            <a:off x="6780212" y="3042139"/>
            <a:ext cx="3352800" cy="2825261"/>
          </a:xfrm>
          <a:prstGeom prst="rect">
            <a:avLst/>
          </a:prstGeom>
        </p:spPr>
      </p:pic>
      <p:sp>
        <p:nvSpPr>
          <p:cNvPr id="6" name="TextBox 5">
            <a:extLst>
              <a:ext uri="{FF2B5EF4-FFF2-40B4-BE49-F238E27FC236}">
                <a16:creationId xmlns:a16="http://schemas.microsoft.com/office/drawing/2014/main" id="{528F9642-F3BE-4C64-8217-C56DE0D49E47}"/>
              </a:ext>
            </a:extLst>
          </p:cNvPr>
          <p:cNvSpPr txBox="1"/>
          <p:nvPr/>
        </p:nvSpPr>
        <p:spPr>
          <a:xfrm>
            <a:off x="24368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8248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F71E-152A-429A-B58B-BDC6E78EF2BF}"/>
              </a:ext>
            </a:extLst>
          </p:cNvPr>
          <p:cNvSpPr>
            <a:spLocks noGrp="1"/>
          </p:cNvSpPr>
          <p:nvPr>
            <p:ph type="title"/>
          </p:nvPr>
        </p:nvSpPr>
        <p:spPr/>
        <p:txBody>
          <a:bodyPr/>
          <a:lstStyle/>
          <a:p>
            <a:r>
              <a:rPr lang="en-US" dirty="0"/>
              <a:t>combination with opioids PCA</a:t>
            </a:r>
          </a:p>
        </p:txBody>
      </p:sp>
      <p:pic>
        <p:nvPicPr>
          <p:cNvPr id="5" name="Picture 4">
            <a:extLst>
              <a:ext uri="{FF2B5EF4-FFF2-40B4-BE49-F238E27FC236}">
                <a16:creationId xmlns:a16="http://schemas.microsoft.com/office/drawing/2014/main" id="{6F29DA67-3D18-446E-8E22-EB8A4917C9CD}"/>
              </a:ext>
            </a:extLst>
          </p:cNvPr>
          <p:cNvPicPr>
            <a:picLocks noChangeAspect="1"/>
          </p:cNvPicPr>
          <p:nvPr/>
        </p:nvPicPr>
        <p:blipFill rotWithShape="1">
          <a:blip r:embed="rId2"/>
          <a:srcRect l="55001" t="19535" r="10615" b="38232"/>
          <a:stretch/>
        </p:blipFill>
        <p:spPr>
          <a:xfrm>
            <a:off x="1370012" y="2207215"/>
            <a:ext cx="9296400" cy="3211484"/>
          </a:xfrm>
          <a:prstGeom prst="rect">
            <a:avLst/>
          </a:prstGeom>
        </p:spPr>
      </p:pic>
      <p:sp>
        <p:nvSpPr>
          <p:cNvPr id="3" name="Rectangle 2">
            <a:extLst>
              <a:ext uri="{FF2B5EF4-FFF2-40B4-BE49-F238E27FC236}">
                <a16:creationId xmlns:a16="http://schemas.microsoft.com/office/drawing/2014/main" id="{4EF8FDB7-A8CA-420B-9737-18B710B04336}"/>
              </a:ext>
            </a:extLst>
          </p:cNvPr>
          <p:cNvSpPr/>
          <p:nvPr/>
        </p:nvSpPr>
        <p:spPr>
          <a:xfrm>
            <a:off x="2970212" y="6172200"/>
            <a:ext cx="10207625" cy="461665"/>
          </a:xfrm>
          <a:prstGeom prst="rect">
            <a:avLst/>
          </a:prstGeom>
        </p:spPr>
        <p:txBody>
          <a:bodyPr wrap="square">
            <a:spAutoFit/>
          </a:bodyPr>
          <a:lstStyle/>
          <a:p>
            <a:r>
              <a:rPr lang="en-US" sz="1200" dirty="0" err="1">
                <a:latin typeface="AdvTT7c3c51d9"/>
              </a:rPr>
              <a:t>Assouline</a:t>
            </a:r>
            <a:r>
              <a:rPr lang="en-US" sz="1200" dirty="0">
                <a:latin typeface="AdvTT7c3c51d9"/>
              </a:rPr>
              <a:t> B, </a:t>
            </a:r>
            <a:r>
              <a:rPr lang="en-US" sz="1200" dirty="0" err="1">
                <a:latin typeface="AdvTT7c3c51d9"/>
              </a:rPr>
              <a:t>Tramèr</a:t>
            </a:r>
            <a:r>
              <a:rPr lang="en-US" sz="1200" dirty="0">
                <a:latin typeface="AdvTT7c3c51d9"/>
              </a:rPr>
              <a:t> MR, </a:t>
            </a:r>
            <a:r>
              <a:rPr lang="en-US" sz="1200" dirty="0" err="1">
                <a:latin typeface="AdvTT7c3c51d9"/>
              </a:rPr>
              <a:t>Kreienbühl</a:t>
            </a:r>
            <a:r>
              <a:rPr lang="en-US" sz="1200" dirty="0">
                <a:latin typeface="AdvTT7c3c51d9"/>
              </a:rPr>
              <a:t> L, Elia N. Benefit and harm of adding ketamine to an opioid in a patient-controlled analgesia device for</a:t>
            </a:r>
          </a:p>
          <a:p>
            <a:r>
              <a:rPr lang="en-US" sz="1200" dirty="0">
                <a:latin typeface="AdvTT7c3c51d9"/>
              </a:rPr>
              <a:t>the control of postoperative pain: systematic review and meta-analyses of randomized controlled trials with trial sequential analyses. </a:t>
            </a:r>
            <a:r>
              <a:rPr lang="en-US" sz="1200" dirty="0">
                <a:latin typeface="AdvTT9bb99a42.I"/>
              </a:rPr>
              <a:t>Pain</a:t>
            </a:r>
            <a:r>
              <a:rPr lang="en-US" sz="1200" dirty="0">
                <a:latin typeface="AdvTT7c3c51d9"/>
              </a:rPr>
              <a:t>. 2016;</a:t>
            </a:r>
            <a:endParaRPr lang="en-US" sz="1200" dirty="0"/>
          </a:p>
        </p:txBody>
      </p:sp>
    </p:spTree>
    <p:extLst>
      <p:ext uri="{BB962C8B-B14F-4D97-AF65-F5344CB8AC3E}">
        <p14:creationId xmlns:p14="http://schemas.microsoft.com/office/powerpoint/2010/main" val="51231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F6D3B-729A-4252-84A1-814523B72873}"/>
              </a:ext>
            </a:extLst>
          </p:cNvPr>
          <p:cNvPicPr>
            <a:picLocks noChangeAspect="1"/>
          </p:cNvPicPr>
          <p:nvPr/>
        </p:nvPicPr>
        <p:blipFill rotWithShape="1">
          <a:blip r:embed="rId2"/>
          <a:srcRect l="50000" t="45555" r="9364" b="12212"/>
          <a:stretch/>
        </p:blipFill>
        <p:spPr>
          <a:xfrm>
            <a:off x="86644" y="1295400"/>
            <a:ext cx="11730789" cy="3429000"/>
          </a:xfrm>
          <a:prstGeom prst="rect">
            <a:avLst/>
          </a:prstGeom>
        </p:spPr>
      </p:pic>
      <p:sp>
        <p:nvSpPr>
          <p:cNvPr id="3" name="Rectangle 2">
            <a:extLst>
              <a:ext uri="{FF2B5EF4-FFF2-40B4-BE49-F238E27FC236}">
                <a16:creationId xmlns:a16="http://schemas.microsoft.com/office/drawing/2014/main" id="{8C7EE130-C9D8-4E48-A22E-396BC1D9C777}"/>
              </a:ext>
            </a:extLst>
          </p:cNvPr>
          <p:cNvSpPr/>
          <p:nvPr/>
        </p:nvSpPr>
        <p:spPr>
          <a:xfrm>
            <a:off x="4799012" y="5568518"/>
            <a:ext cx="7312025" cy="738664"/>
          </a:xfrm>
          <a:prstGeom prst="rect">
            <a:avLst/>
          </a:prstGeom>
        </p:spPr>
        <p:txBody>
          <a:bodyPr wrap="square">
            <a:spAutoFit/>
          </a:bodyPr>
          <a:lstStyle/>
          <a:p>
            <a:r>
              <a:rPr lang="en-US" sz="1400" dirty="0" err="1">
                <a:latin typeface="AdvTT7c3c51d9"/>
              </a:rPr>
              <a:t>Assouline</a:t>
            </a:r>
            <a:r>
              <a:rPr lang="en-US" sz="1400" dirty="0">
                <a:latin typeface="AdvTT7c3c51d9"/>
              </a:rPr>
              <a:t> B, </a:t>
            </a:r>
            <a:r>
              <a:rPr lang="en-US" sz="1400" dirty="0" err="1">
                <a:latin typeface="AdvTT7c3c51d9"/>
              </a:rPr>
              <a:t>Tramèr</a:t>
            </a:r>
            <a:r>
              <a:rPr lang="en-US" sz="1400" dirty="0">
                <a:latin typeface="AdvTT7c3c51d9"/>
              </a:rPr>
              <a:t> MR, </a:t>
            </a:r>
            <a:r>
              <a:rPr lang="en-US" sz="1400" dirty="0" err="1">
                <a:latin typeface="AdvTT7c3c51d9"/>
              </a:rPr>
              <a:t>Kreienbühl</a:t>
            </a:r>
            <a:r>
              <a:rPr lang="en-US" sz="1400" dirty="0">
                <a:latin typeface="AdvTT7c3c51d9"/>
              </a:rPr>
              <a:t> L, Elia N. Benefit and harm of adding ketamine to an opioid in a patient-controlled analgesia device for the control of postoperative pain: systematic review and meta-analyses of randomized controlled trials with trial sequential analyses. </a:t>
            </a:r>
            <a:r>
              <a:rPr lang="en-US" sz="1400" dirty="0">
                <a:latin typeface="AdvTT9bb99a42.I"/>
              </a:rPr>
              <a:t>Pain</a:t>
            </a:r>
            <a:r>
              <a:rPr lang="en-US" sz="1400" dirty="0">
                <a:latin typeface="AdvTT7c3c51d9"/>
              </a:rPr>
              <a:t>. 2016;</a:t>
            </a:r>
            <a:endParaRPr lang="en-US" sz="1400" dirty="0"/>
          </a:p>
        </p:txBody>
      </p:sp>
    </p:spTree>
    <p:extLst>
      <p:ext uri="{BB962C8B-B14F-4D97-AF65-F5344CB8AC3E}">
        <p14:creationId xmlns:p14="http://schemas.microsoft.com/office/powerpoint/2010/main" val="233239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rgbClr val="FFFF5D"/>
                </a:solidFill>
                <a:effectLst>
                  <a:outerShdw blurRad="38100" dist="38100" dir="2700000" algn="tl">
                    <a:srgbClr val="000000">
                      <a:alpha val="43137"/>
                    </a:srgbClr>
                  </a:outerShdw>
                </a:effectLst>
              </a:rPr>
              <a:t>Patient-Controlled IV Ketamine Analgesia for Acute Pain</a:t>
            </a: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t>evidence is limited for the benefit of IV-PCA–delivered ketamine as the sole analgesic for acute or periprocedural pain </a:t>
            </a:r>
          </a:p>
          <a:p>
            <a:endParaRPr lang="en-US" sz="3200" dirty="0"/>
          </a:p>
          <a:p>
            <a:r>
              <a:rPr lang="en-US" sz="3200" dirty="0"/>
              <a:t>grade C recommendation, low level of certainty</a:t>
            </a:r>
          </a:p>
        </p:txBody>
      </p:sp>
      <p:sp>
        <p:nvSpPr>
          <p:cNvPr id="4" name="TextBox 3">
            <a:extLst>
              <a:ext uri="{FF2B5EF4-FFF2-40B4-BE49-F238E27FC236}">
                <a16:creationId xmlns:a16="http://schemas.microsoft.com/office/drawing/2014/main" id="{4325F663-C912-49C5-9E5E-B83A3AE45D3E}"/>
              </a:ext>
            </a:extLst>
          </p:cNvPr>
          <p:cNvSpPr txBox="1"/>
          <p:nvPr/>
        </p:nvSpPr>
        <p:spPr>
          <a:xfrm>
            <a:off x="25892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260226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7254-8412-4E1A-8C8D-9CD335840697}"/>
              </a:ext>
            </a:extLst>
          </p:cNvPr>
          <p:cNvSpPr>
            <a:spLocks noGrp="1"/>
          </p:cNvSpPr>
          <p:nvPr>
            <p:ph type="title"/>
          </p:nvPr>
        </p:nvSpPr>
        <p:spPr/>
        <p:txBody>
          <a:bodyPr>
            <a:normAutofit/>
          </a:bodyPr>
          <a:lstStyle/>
          <a:p>
            <a:r>
              <a:rPr lang="en-US" sz="4000" b="1" dirty="0">
                <a:solidFill>
                  <a:srgbClr val="FFFF5D"/>
                </a:solidFill>
                <a:effectLst>
                  <a:outerShdw blurRad="38100" dist="38100" dir="2700000" algn="tl">
                    <a:srgbClr val="000000">
                      <a:alpha val="43137"/>
                    </a:srgbClr>
                  </a:outerShdw>
                </a:effectLst>
              </a:rPr>
              <a:t>Patient-Controlled IV Ketamine Analgesia for Acute Pain</a:t>
            </a:r>
            <a:endParaRPr lang="en-US" sz="4000" dirty="0"/>
          </a:p>
        </p:txBody>
      </p:sp>
      <p:sp>
        <p:nvSpPr>
          <p:cNvPr id="3" name="Content Placeholder 2">
            <a:extLst>
              <a:ext uri="{FF2B5EF4-FFF2-40B4-BE49-F238E27FC236}">
                <a16:creationId xmlns:a16="http://schemas.microsoft.com/office/drawing/2014/main" id="{CA715731-477A-4143-88B4-40E0B4C5C01B}"/>
              </a:ext>
            </a:extLst>
          </p:cNvPr>
          <p:cNvSpPr>
            <a:spLocks noGrp="1"/>
          </p:cNvSpPr>
          <p:nvPr>
            <p:ph idx="1"/>
          </p:nvPr>
        </p:nvSpPr>
        <p:spPr>
          <a:xfrm>
            <a:off x="1097625" y="2286000"/>
            <a:ext cx="10055781" cy="4023360"/>
          </a:xfrm>
        </p:spPr>
        <p:txBody>
          <a:bodyPr>
            <a:normAutofit/>
          </a:bodyPr>
          <a:lstStyle/>
          <a:p>
            <a:r>
              <a:rPr lang="en-US" sz="3200" dirty="0"/>
              <a:t>moderate evidence supports the benefit of the addition of ketamine to an opioid based IV-PCA for acute and perioperative pain management</a:t>
            </a:r>
          </a:p>
          <a:p>
            <a:endParaRPr lang="en-US" sz="3200" dirty="0"/>
          </a:p>
          <a:p>
            <a:r>
              <a:rPr lang="en-US" sz="3200" dirty="0"/>
              <a:t>grade B recommendation, moderate level of certainty</a:t>
            </a:r>
            <a:endParaRPr lang="en-US" sz="3200" b="1" dirty="0">
              <a:solidFill>
                <a:schemeClr val="tx1"/>
              </a:solidFill>
            </a:endParaRPr>
          </a:p>
        </p:txBody>
      </p:sp>
      <p:sp>
        <p:nvSpPr>
          <p:cNvPr id="4" name="TextBox 3">
            <a:extLst>
              <a:ext uri="{FF2B5EF4-FFF2-40B4-BE49-F238E27FC236}">
                <a16:creationId xmlns:a16="http://schemas.microsoft.com/office/drawing/2014/main" id="{22853B94-4B8F-4DE1-9792-F00F45944D9F}"/>
              </a:ext>
            </a:extLst>
          </p:cNvPr>
          <p:cNvSpPr txBox="1"/>
          <p:nvPr/>
        </p:nvSpPr>
        <p:spPr>
          <a:xfrm>
            <a:off x="2436812" y="6119335"/>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236851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BA96-3751-478F-8B16-ED1E6AA44CD8}"/>
              </a:ext>
            </a:extLst>
          </p:cNvPr>
          <p:cNvSpPr>
            <a:spLocks noGrp="1"/>
          </p:cNvSpPr>
          <p:nvPr>
            <p:ph type="title"/>
          </p:nvPr>
        </p:nvSpPr>
        <p:spPr/>
        <p:txBody>
          <a:bodyPr/>
          <a:lstStyle/>
          <a:p>
            <a:r>
              <a:rPr lang="en-US" sz="4800" b="1" dirty="0">
                <a:solidFill>
                  <a:srgbClr val="FFFF5D"/>
                </a:solidFill>
                <a:effectLst>
                  <a:outerShdw blurRad="38100" dist="38100" dir="2700000" algn="tl">
                    <a:srgbClr val="000000">
                      <a:alpha val="43137"/>
                    </a:srgbClr>
                  </a:outerShdw>
                </a:effectLst>
              </a:rPr>
              <a:t>Take home message</a:t>
            </a:r>
            <a:endParaRPr lang="en-US" dirty="0"/>
          </a:p>
        </p:txBody>
      </p:sp>
      <p:sp>
        <p:nvSpPr>
          <p:cNvPr id="3" name="Content Placeholder 2">
            <a:extLst>
              <a:ext uri="{FF2B5EF4-FFF2-40B4-BE49-F238E27FC236}">
                <a16:creationId xmlns:a16="http://schemas.microsoft.com/office/drawing/2014/main" id="{53935BE6-8ABF-456D-89B1-7A4FF25718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299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8932-93C7-461A-B82F-89309466B36A}"/>
              </a:ext>
            </a:extLst>
          </p:cNvPr>
          <p:cNvSpPr>
            <a:spLocks noGrp="1"/>
          </p:cNvSpPr>
          <p:nvPr>
            <p:ph type="title"/>
          </p:nvPr>
        </p:nvSpPr>
        <p:spPr/>
        <p:txBody>
          <a:bodyPr/>
          <a:lstStyle/>
          <a:p>
            <a:r>
              <a:rPr lang="en-US" b="1" dirty="0">
                <a:solidFill>
                  <a:srgbClr val="E1FA4C"/>
                </a:solidFill>
              </a:rPr>
              <a:t>Reference</a:t>
            </a:r>
          </a:p>
        </p:txBody>
      </p:sp>
      <p:sp>
        <p:nvSpPr>
          <p:cNvPr id="3" name="Content Placeholder 2">
            <a:extLst>
              <a:ext uri="{FF2B5EF4-FFF2-40B4-BE49-F238E27FC236}">
                <a16:creationId xmlns:a16="http://schemas.microsoft.com/office/drawing/2014/main" id="{07B6D399-F711-465D-9134-404EC10E129E}"/>
              </a:ext>
            </a:extLst>
          </p:cNvPr>
          <p:cNvSpPr>
            <a:spLocks noGrp="1"/>
          </p:cNvSpPr>
          <p:nvPr>
            <p:ph idx="1"/>
          </p:nvPr>
        </p:nvSpPr>
        <p:spPr>
          <a:xfrm>
            <a:off x="1096994" y="1845734"/>
            <a:ext cx="10055781" cy="4631266"/>
          </a:xfrm>
        </p:spPr>
        <p:txBody>
          <a:bodyPr>
            <a:normAutofit/>
          </a:bodyPr>
          <a:lstStyle/>
          <a:p>
            <a:pPr marL="0" indent="0">
              <a:buNone/>
            </a:pPr>
            <a:r>
              <a:rPr lang="en-US" sz="2000" dirty="0"/>
              <a:t>- </a:t>
            </a:r>
            <a:r>
              <a:rPr lang="en-US" sz="1200" dirty="0" err="1"/>
              <a:t>Schwenk</a:t>
            </a:r>
            <a:r>
              <a:rPr lang="en-US" sz="1200" dirty="0"/>
              <a:t>, E. et al. Consensus Guidelines on the Use of Intravenous Ketamine Infusions for Acute Pain Management From the American Society of Regional Anesthesia and Pain Medicine, the American Academy of Pain Medicine, and the American Society of Anesthesiologists. </a:t>
            </a:r>
            <a:r>
              <a:rPr lang="en-US" sz="1200" i="1" dirty="0"/>
              <a:t>Regional Anesthesia And Pain Medicine . </a:t>
            </a:r>
            <a:r>
              <a:rPr lang="en-US" sz="1200" dirty="0"/>
              <a:t>2018</a:t>
            </a:r>
          </a:p>
          <a:p>
            <a:r>
              <a:rPr lang="en-US" sz="1200" dirty="0">
                <a:latin typeface="AdvTT7c3c51d9"/>
              </a:rPr>
              <a:t>-Laskowski K, Stirling A, McKay WP, Lim HJ. A systematic review of intravenous ketamine for postoperative analgesia. </a:t>
            </a:r>
            <a:r>
              <a:rPr lang="en-US" sz="1200" i="1" dirty="0">
                <a:latin typeface="AdvTT9bb99a42.I"/>
              </a:rPr>
              <a:t>Can J </a:t>
            </a:r>
            <a:r>
              <a:rPr lang="en-US" sz="1200" i="1" dirty="0" err="1">
                <a:latin typeface="AdvTT9bb99a42.I"/>
              </a:rPr>
              <a:t>Anaesth</a:t>
            </a:r>
            <a:r>
              <a:rPr lang="en-US" sz="1200" dirty="0">
                <a:latin typeface="AdvTT7c3c51d9"/>
              </a:rPr>
              <a:t>. 2011</a:t>
            </a:r>
          </a:p>
          <a:p>
            <a:r>
              <a:rPr lang="en-US" sz="1200" dirty="0">
                <a:latin typeface="AdvTT7c3c51d9"/>
              </a:rPr>
              <a:t>-</a:t>
            </a:r>
            <a:r>
              <a:rPr lang="en-US" sz="1200" dirty="0" err="1">
                <a:latin typeface="AdvTT7c3c51d9"/>
              </a:rPr>
              <a:t>Barreveld</a:t>
            </a:r>
            <a:r>
              <a:rPr lang="en-US" sz="1200" dirty="0">
                <a:latin typeface="AdvTT7c3c51d9"/>
              </a:rPr>
              <a:t> AM, </a:t>
            </a:r>
            <a:r>
              <a:rPr lang="en-US" sz="1200" dirty="0" err="1">
                <a:latin typeface="AdvTT7c3c51d9"/>
              </a:rPr>
              <a:t>Correll</a:t>
            </a:r>
            <a:r>
              <a:rPr lang="en-US" sz="1200" dirty="0">
                <a:latin typeface="AdvTT7c3c51d9"/>
              </a:rPr>
              <a:t> DJ, Liu X, et al. Ketamine decreases postoperative pain scores in patients taking opioids for chronic pain: results of a prospective, randomized, double-blind study. Pain Med. 2013</a:t>
            </a:r>
          </a:p>
          <a:p>
            <a:r>
              <a:rPr lang="en-US" sz="1200" dirty="0">
                <a:latin typeface="AdvTT7c3c51d9"/>
              </a:rPr>
              <a:t>-</a:t>
            </a:r>
            <a:r>
              <a:rPr lang="en-US" sz="1200" dirty="0" err="1">
                <a:latin typeface="AdvTT7c3c51d9"/>
              </a:rPr>
              <a:t>Uprety</a:t>
            </a:r>
            <a:r>
              <a:rPr lang="en-US" sz="1200" dirty="0">
                <a:latin typeface="AdvTT7c3c51d9"/>
              </a:rPr>
              <a:t> D, Baber A, Foy M. Ketamine infusion for sickle cell pain crisis refractory to opioids: a case report and review of literature. </a:t>
            </a:r>
            <a:r>
              <a:rPr lang="en-US" sz="1200" dirty="0">
                <a:latin typeface="AdvTT9bb99a42.I"/>
              </a:rPr>
              <a:t>Ann Hematol</a:t>
            </a:r>
            <a:r>
              <a:rPr lang="en-US" sz="1200" dirty="0">
                <a:latin typeface="AdvTT7c3c51d9"/>
              </a:rPr>
              <a:t>.2014</a:t>
            </a:r>
          </a:p>
          <a:p>
            <a:r>
              <a:rPr lang="en-US" sz="1200" dirty="0">
                <a:latin typeface="AdvTT7c3c51d9"/>
              </a:rPr>
              <a:t>-Rogers R, Wise RG, Painter DJ, et al. An investigation to dissociate the analgesic and anesthetic properties of ketamine using functional magnetic resonance imaging. </a:t>
            </a:r>
            <a:r>
              <a:rPr lang="en-US" sz="1200" dirty="0">
                <a:latin typeface="AdvTT9bb99a42.I"/>
              </a:rPr>
              <a:t>Anesthesiology</a:t>
            </a:r>
            <a:r>
              <a:rPr lang="en-US" sz="1200" dirty="0">
                <a:latin typeface="AdvTT7c3c51d9"/>
              </a:rPr>
              <a:t>. 2004</a:t>
            </a:r>
          </a:p>
          <a:p>
            <a:r>
              <a:rPr lang="en-US" sz="1200" dirty="0">
                <a:latin typeface="AdvTT7c3c51d9"/>
              </a:rPr>
              <a:t>-</a:t>
            </a:r>
            <a:r>
              <a:rPr lang="en-US" sz="1200" dirty="0" err="1">
                <a:latin typeface="AdvTT7c3c51d9"/>
              </a:rPr>
              <a:t>Niesters</a:t>
            </a:r>
            <a:r>
              <a:rPr lang="en-US" sz="1200" dirty="0">
                <a:latin typeface="AdvTT7c3c51d9"/>
              </a:rPr>
              <a:t> M, Khalili-</a:t>
            </a:r>
            <a:r>
              <a:rPr lang="en-US" sz="1200" dirty="0" err="1">
                <a:latin typeface="AdvTT7c3c51d9"/>
              </a:rPr>
              <a:t>Mahani</a:t>
            </a:r>
            <a:r>
              <a:rPr lang="en-US" sz="1200" dirty="0">
                <a:latin typeface="AdvTT7c3c51d9"/>
              </a:rPr>
              <a:t> N, Martini C, et al. Effect of subanesthetic ketamine on intrinsic functional brain connectivity: a placebo-controlled functional magnetic resonance imaging study in healthy male volunteers. </a:t>
            </a:r>
            <a:r>
              <a:rPr lang="en-US" sz="1200" dirty="0">
                <a:latin typeface="AdvTT9bb99a42.I"/>
              </a:rPr>
              <a:t>Anesthesiology</a:t>
            </a:r>
            <a:r>
              <a:rPr lang="en-US" sz="1200" dirty="0">
                <a:latin typeface="AdvTT7c3c51d9"/>
              </a:rPr>
              <a:t>. 2012</a:t>
            </a:r>
          </a:p>
          <a:p>
            <a:r>
              <a:rPr lang="en-US" sz="1200" dirty="0">
                <a:latin typeface="AdvTT7c3c51d9"/>
              </a:rPr>
              <a:t>-Nesher N, </a:t>
            </a:r>
            <a:r>
              <a:rPr lang="en-US" sz="1200" dirty="0" err="1">
                <a:latin typeface="AdvTT7c3c51d9"/>
              </a:rPr>
              <a:t>Ekstein</a:t>
            </a:r>
            <a:r>
              <a:rPr lang="en-US" sz="1200" dirty="0">
                <a:latin typeface="AdvTT7c3c51d9"/>
              </a:rPr>
              <a:t> MP, Paz Y, et al. Morphine with adjuvant ketamine vs higher dose of morphine alone for immediate post thoracotomy analgesia. Chest. 2009</a:t>
            </a:r>
          </a:p>
          <a:p>
            <a:r>
              <a:rPr lang="en-US" sz="1200" dirty="0">
                <a:latin typeface="AdvTT7c3c51d9"/>
              </a:rPr>
              <a:t>- </a:t>
            </a:r>
            <a:r>
              <a:rPr lang="en-US" sz="1200" dirty="0" err="1">
                <a:latin typeface="AdvTT7c3c51d9"/>
              </a:rPr>
              <a:t>Assouline</a:t>
            </a:r>
            <a:r>
              <a:rPr lang="en-US" sz="1200" dirty="0">
                <a:latin typeface="AdvTT7c3c51d9"/>
              </a:rPr>
              <a:t> B, </a:t>
            </a:r>
            <a:r>
              <a:rPr lang="en-US" sz="1200" dirty="0" err="1">
                <a:latin typeface="AdvTT7c3c51d9"/>
              </a:rPr>
              <a:t>Tramèr</a:t>
            </a:r>
            <a:r>
              <a:rPr lang="en-US" sz="1200" dirty="0">
                <a:latin typeface="AdvTT7c3c51d9"/>
              </a:rPr>
              <a:t> MR, </a:t>
            </a:r>
            <a:r>
              <a:rPr lang="en-US" sz="1200" dirty="0" err="1">
                <a:latin typeface="AdvTT7c3c51d9"/>
              </a:rPr>
              <a:t>Kreienbühl</a:t>
            </a:r>
            <a:r>
              <a:rPr lang="en-US" sz="1200" dirty="0">
                <a:latin typeface="AdvTT7c3c51d9"/>
              </a:rPr>
              <a:t> L, Elia N. Benefit and harm of adding ketamine to an opioid in a patient-controlled analgesia device for the control of postoperative pain: systematic review and meta-analyses of randomized controlled trials with trial sequential analyses. </a:t>
            </a:r>
            <a:r>
              <a:rPr lang="en-US" sz="1200" dirty="0">
                <a:latin typeface="AdvTT9bb99a42.I"/>
              </a:rPr>
              <a:t>Pain</a:t>
            </a:r>
            <a:r>
              <a:rPr lang="en-US" sz="1200" dirty="0">
                <a:latin typeface="AdvTT7c3c51d9"/>
              </a:rPr>
              <a:t>. 2016</a:t>
            </a:r>
          </a:p>
          <a:p>
            <a:r>
              <a:rPr lang="en-US" sz="1200" dirty="0">
                <a:latin typeface="AdvTT7c3c51d9"/>
              </a:rPr>
              <a:t>-Wang L, Johnston B, Kaushal A, Cheng D, Zhu F, Martin J. Ketamine added to morphine or hydromorphone patient-controlled analgesia for acute postoperative pain in adults: a systematic review and meta-</a:t>
            </a:r>
            <a:r>
              <a:rPr lang="en-US" sz="1200" dirty="0" err="1">
                <a:latin typeface="AdvTT7c3c51d9"/>
              </a:rPr>
              <a:t>analysisof</a:t>
            </a:r>
            <a:r>
              <a:rPr lang="en-US" sz="1200" dirty="0">
                <a:latin typeface="AdvTT7c3c51d9"/>
              </a:rPr>
              <a:t> randomized trials. </a:t>
            </a:r>
            <a:r>
              <a:rPr lang="en-US" sz="1200" dirty="0">
                <a:latin typeface="AdvTT9bb99a42.I"/>
              </a:rPr>
              <a:t>Can J </a:t>
            </a:r>
            <a:r>
              <a:rPr lang="en-US" sz="1200" dirty="0" err="1">
                <a:latin typeface="AdvTT9bb99a42.I"/>
              </a:rPr>
              <a:t>Anaesth</a:t>
            </a:r>
            <a:r>
              <a:rPr lang="en-US" sz="1200" dirty="0">
                <a:latin typeface="AdvTT7c3c51d9"/>
              </a:rPr>
              <a:t>. 2016</a:t>
            </a:r>
            <a:endParaRPr lang="en-US" sz="1200" dirty="0"/>
          </a:p>
          <a:p>
            <a:endParaRPr lang="en-US" sz="1200" dirty="0">
              <a:latin typeface="AdvTT7c3c51d9"/>
            </a:endParaRPr>
          </a:p>
          <a:p>
            <a:pPr marL="0" indent="0">
              <a:buNone/>
            </a:pPr>
            <a:endParaRPr lang="en-US" sz="1200" dirty="0"/>
          </a:p>
          <a:p>
            <a:endParaRPr lang="en-US" sz="1200" dirty="0"/>
          </a:p>
          <a:p>
            <a:endParaRPr lang="en-US" sz="1200" dirty="0"/>
          </a:p>
          <a:p>
            <a:endParaRPr lang="en-US" sz="1200" dirty="0">
              <a:latin typeface="AdvTT7c3c51d9"/>
            </a:endParaRPr>
          </a:p>
          <a:p>
            <a:endParaRPr lang="en-US" sz="5400" dirty="0"/>
          </a:p>
          <a:p>
            <a:endParaRPr lang="en-US" sz="2000" dirty="0"/>
          </a:p>
          <a:p>
            <a:endParaRPr lang="en-US" dirty="0"/>
          </a:p>
        </p:txBody>
      </p:sp>
    </p:spTree>
    <p:extLst>
      <p:ext uri="{BB962C8B-B14F-4D97-AF65-F5344CB8AC3E}">
        <p14:creationId xmlns:p14="http://schemas.microsoft.com/office/powerpoint/2010/main" val="3421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8932-93C7-461A-B82F-89309466B36A}"/>
              </a:ext>
            </a:extLst>
          </p:cNvPr>
          <p:cNvSpPr>
            <a:spLocks noGrp="1"/>
          </p:cNvSpPr>
          <p:nvPr>
            <p:ph type="title"/>
          </p:nvPr>
        </p:nvSpPr>
        <p:spPr/>
        <p:txBody>
          <a:bodyPr/>
          <a:lstStyle/>
          <a:p>
            <a:r>
              <a:rPr lang="en-US" b="1" dirty="0">
                <a:solidFill>
                  <a:srgbClr val="E1FA4C"/>
                </a:solidFill>
              </a:rPr>
              <a:t>Reference</a:t>
            </a:r>
          </a:p>
        </p:txBody>
      </p:sp>
      <p:sp>
        <p:nvSpPr>
          <p:cNvPr id="3" name="Content Placeholder 2">
            <a:extLst>
              <a:ext uri="{FF2B5EF4-FFF2-40B4-BE49-F238E27FC236}">
                <a16:creationId xmlns:a16="http://schemas.microsoft.com/office/drawing/2014/main" id="{07B6D399-F711-465D-9134-404EC10E129E}"/>
              </a:ext>
            </a:extLst>
          </p:cNvPr>
          <p:cNvSpPr>
            <a:spLocks noGrp="1"/>
          </p:cNvSpPr>
          <p:nvPr>
            <p:ph idx="1"/>
          </p:nvPr>
        </p:nvSpPr>
        <p:spPr>
          <a:xfrm>
            <a:off x="1096994" y="1845734"/>
            <a:ext cx="10055781" cy="4631266"/>
          </a:xfrm>
        </p:spPr>
        <p:txBody>
          <a:bodyPr>
            <a:normAutofit/>
          </a:bodyPr>
          <a:lstStyle/>
          <a:p>
            <a:pPr>
              <a:buFontTx/>
              <a:buChar char="-"/>
            </a:pPr>
            <a:r>
              <a:rPr lang="en-US" sz="1200" dirty="0">
                <a:latin typeface="AdvTT7c3c51d9"/>
              </a:rPr>
              <a:t>- MacPherson RD, Woods D, Penfold J. Ketamine and midazolam delivered by patient-controlled analgesia in relieving pain associated with burns dressings. </a:t>
            </a:r>
            <a:r>
              <a:rPr lang="en-US" sz="1200" dirty="0">
                <a:latin typeface="AdvTT9bb99a42.I"/>
              </a:rPr>
              <a:t>Clin J Pain</a:t>
            </a:r>
            <a:r>
              <a:rPr lang="en-US" sz="1200" dirty="0">
                <a:latin typeface="AdvTT7c3c51d9"/>
              </a:rPr>
              <a:t>. 2008</a:t>
            </a:r>
          </a:p>
          <a:p>
            <a:pPr>
              <a:buFontTx/>
              <a:buChar char="-"/>
            </a:pPr>
            <a:r>
              <a:rPr lang="en-US" sz="1200" dirty="0">
                <a:latin typeface="AdvTT7c3c51d9"/>
              </a:rPr>
              <a:t>- Taylor M, </a:t>
            </a:r>
            <a:r>
              <a:rPr lang="en-US" sz="1200" dirty="0" err="1">
                <a:latin typeface="AdvTT7c3c51d9"/>
              </a:rPr>
              <a:t>Jakacki</a:t>
            </a:r>
            <a:r>
              <a:rPr lang="en-US" sz="1200" dirty="0">
                <a:latin typeface="AdvTT7c3c51d9"/>
              </a:rPr>
              <a:t> R, May C, </a:t>
            </a:r>
            <a:r>
              <a:rPr lang="en-US" sz="1200" dirty="0" err="1">
                <a:latin typeface="AdvTT7c3c51d9"/>
              </a:rPr>
              <a:t>Howrie</a:t>
            </a:r>
            <a:r>
              <a:rPr lang="en-US" sz="1200" dirty="0">
                <a:latin typeface="AdvTT7c3c51d9"/>
              </a:rPr>
              <a:t> D, Maurer S. Ketamine PCA for treatment of end-of-life neuropathic pain in pediatrics. </a:t>
            </a:r>
            <a:r>
              <a:rPr lang="en-US" sz="1200" dirty="0">
                <a:latin typeface="AdvTT9bb99a42.I"/>
              </a:rPr>
              <a:t>Am J Hosp </a:t>
            </a:r>
            <a:r>
              <a:rPr lang="en-US" sz="1200" dirty="0" err="1">
                <a:latin typeface="AdvTT9bb99a42.I"/>
              </a:rPr>
              <a:t>Palliat</a:t>
            </a:r>
            <a:r>
              <a:rPr lang="en-US" sz="1200" dirty="0">
                <a:latin typeface="AdvTT9bb99a42.I"/>
              </a:rPr>
              <a:t> Care</a:t>
            </a:r>
            <a:r>
              <a:rPr lang="en-US" sz="1200" dirty="0">
                <a:latin typeface="AdvTT7c3c51d9"/>
              </a:rPr>
              <a:t>. 2015</a:t>
            </a:r>
          </a:p>
          <a:p>
            <a:pPr>
              <a:buFontTx/>
              <a:buChar char="-"/>
            </a:pPr>
            <a:r>
              <a:rPr lang="en-US" sz="1200" dirty="0">
                <a:latin typeface="AdvTT7c3c51d9"/>
              </a:rPr>
              <a:t>-Cohen SP, DeJesus M. Ketamine patient-controlled analgesia for </a:t>
            </a:r>
            <a:r>
              <a:rPr lang="en-US" sz="1200" dirty="0" err="1">
                <a:latin typeface="AdvTT7c3c51d9"/>
              </a:rPr>
              <a:t>dysesthetic</a:t>
            </a:r>
            <a:r>
              <a:rPr lang="en-US" sz="1200" dirty="0">
                <a:latin typeface="AdvTT7c3c51d9"/>
              </a:rPr>
              <a:t> central pain. </a:t>
            </a:r>
            <a:r>
              <a:rPr lang="en-US" sz="1200" dirty="0">
                <a:latin typeface="AdvTT9bb99a42.I"/>
              </a:rPr>
              <a:t>Spinal Cord</a:t>
            </a:r>
            <a:r>
              <a:rPr lang="en-US" sz="1200" dirty="0">
                <a:latin typeface="AdvTT7c3c51d9"/>
              </a:rPr>
              <a:t>. 2004</a:t>
            </a:r>
            <a:endParaRPr lang="en-US" sz="1200" dirty="0"/>
          </a:p>
          <a:p>
            <a:pPr>
              <a:buFontTx/>
              <a:buChar char="-"/>
            </a:pPr>
            <a:endParaRPr lang="en-US" sz="1200" dirty="0"/>
          </a:p>
          <a:p>
            <a:pPr>
              <a:buFontTx/>
              <a:buChar char="-"/>
            </a:pPr>
            <a:endParaRPr lang="en-US" sz="1200" dirty="0">
              <a:latin typeface="AdvTT7c3c51d9"/>
            </a:endParaRPr>
          </a:p>
          <a:p>
            <a:pPr marL="0" indent="0">
              <a:buNone/>
            </a:pPr>
            <a:endParaRPr lang="en-US" sz="1200" dirty="0"/>
          </a:p>
          <a:p>
            <a:pPr marL="0" indent="0">
              <a:buNone/>
            </a:pPr>
            <a:endParaRPr lang="en-US" sz="1200" dirty="0">
              <a:latin typeface="AdvTT7c3c51d9"/>
            </a:endParaRPr>
          </a:p>
          <a:p>
            <a:pPr marL="0" indent="0">
              <a:buNone/>
            </a:pPr>
            <a:endParaRPr lang="en-US" sz="1200" dirty="0"/>
          </a:p>
          <a:p>
            <a:endParaRPr lang="en-US" sz="1200" dirty="0"/>
          </a:p>
          <a:p>
            <a:endParaRPr lang="en-US" sz="1200" dirty="0"/>
          </a:p>
          <a:p>
            <a:endParaRPr lang="en-US" sz="1200" dirty="0">
              <a:latin typeface="AdvTT7c3c51d9"/>
            </a:endParaRPr>
          </a:p>
          <a:p>
            <a:endParaRPr lang="en-US" sz="5400" dirty="0"/>
          </a:p>
          <a:p>
            <a:endParaRPr lang="en-US" sz="2000" dirty="0"/>
          </a:p>
          <a:p>
            <a:endParaRPr lang="en-US" dirty="0"/>
          </a:p>
        </p:txBody>
      </p:sp>
    </p:spTree>
    <p:extLst>
      <p:ext uri="{BB962C8B-B14F-4D97-AF65-F5344CB8AC3E}">
        <p14:creationId xmlns:p14="http://schemas.microsoft.com/office/powerpoint/2010/main" val="19527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87A9A-8823-4D4C-B67C-E96A57216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812" y="2114700"/>
            <a:ext cx="7587095" cy="2628600"/>
          </a:xfrm>
          <a:prstGeom prst="rect">
            <a:avLst/>
          </a:prstGeom>
        </p:spPr>
      </p:pic>
    </p:spTree>
    <p:extLst>
      <p:ext uri="{BB962C8B-B14F-4D97-AF65-F5344CB8AC3E}">
        <p14:creationId xmlns:p14="http://schemas.microsoft.com/office/powerpoint/2010/main" val="423937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3BE32-380B-4EEA-8E6B-EE67C2931C18}"/>
              </a:ext>
            </a:extLst>
          </p:cNvPr>
          <p:cNvSpPr>
            <a:spLocks noGrp="1"/>
          </p:cNvSpPr>
          <p:nvPr>
            <p:ph type="title"/>
          </p:nvPr>
        </p:nvSpPr>
        <p:spPr/>
        <p:txBody>
          <a:bodyPr/>
          <a:lstStyle/>
          <a:p>
            <a:r>
              <a:rPr lang="en-US" b="1" dirty="0">
                <a:solidFill>
                  <a:srgbClr val="E1FA4C"/>
                </a:solidFill>
              </a:rPr>
              <a:t>Introduction</a:t>
            </a:r>
          </a:p>
        </p:txBody>
      </p:sp>
      <p:sp>
        <p:nvSpPr>
          <p:cNvPr id="3" name="Content Placeholder 2">
            <a:extLst>
              <a:ext uri="{FF2B5EF4-FFF2-40B4-BE49-F238E27FC236}">
                <a16:creationId xmlns:a16="http://schemas.microsoft.com/office/drawing/2014/main" id="{35261C75-BE50-45F8-8168-67CF2E27D7AF}"/>
              </a:ext>
            </a:extLst>
          </p:cNvPr>
          <p:cNvSpPr>
            <a:spLocks noGrp="1"/>
          </p:cNvSpPr>
          <p:nvPr>
            <p:ph idx="1"/>
          </p:nvPr>
        </p:nvSpPr>
        <p:spPr>
          <a:xfrm>
            <a:off x="1217612" y="2286000"/>
            <a:ext cx="10055781" cy="4023360"/>
          </a:xfrm>
        </p:spPr>
        <p:txBody>
          <a:bodyPr>
            <a:normAutofit/>
          </a:bodyPr>
          <a:lstStyle/>
          <a:p>
            <a:r>
              <a:rPr lang="el-GR" sz="3200" dirty="0">
                <a:solidFill>
                  <a:schemeClr val="tx1"/>
                </a:solidFill>
              </a:rPr>
              <a:t>μ-</a:t>
            </a:r>
            <a:r>
              <a:rPr lang="en-US" sz="3200" dirty="0">
                <a:solidFill>
                  <a:schemeClr val="tx1"/>
                </a:solidFill>
              </a:rPr>
              <a:t>opioid receptor</a:t>
            </a:r>
            <a:endParaRPr lang="th-TH" sz="3200" dirty="0">
              <a:solidFill>
                <a:schemeClr val="tx1"/>
              </a:solidFill>
            </a:endParaRPr>
          </a:p>
          <a:p>
            <a:r>
              <a:rPr lang="en-US" sz="3200" dirty="0">
                <a:solidFill>
                  <a:schemeClr val="tx1"/>
                </a:solidFill>
              </a:rPr>
              <a:t>muscarinic</a:t>
            </a:r>
            <a:r>
              <a:rPr lang="th-TH" sz="3200" dirty="0">
                <a:solidFill>
                  <a:schemeClr val="tx1"/>
                </a:solidFill>
              </a:rPr>
              <a:t> </a:t>
            </a:r>
            <a:r>
              <a:rPr lang="en-US" sz="3200" dirty="0">
                <a:solidFill>
                  <a:schemeClr val="tx1"/>
                </a:solidFill>
              </a:rPr>
              <a:t>receptor</a:t>
            </a:r>
            <a:endParaRPr lang="th-TH" sz="3200" dirty="0">
              <a:solidFill>
                <a:schemeClr val="tx1"/>
              </a:solidFill>
            </a:endParaRPr>
          </a:p>
          <a:p>
            <a:r>
              <a:rPr lang="en-US" sz="3200" dirty="0">
                <a:solidFill>
                  <a:schemeClr val="tx1"/>
                </a:solidFill>
              </a:rPr>
              <a:t>monoaminergic receptor</a:t>
            </a:r>
            <a:endParaRPr lang="th-TH" sz="3200" dirty="0">
              <a:solidFill>
                <a:schemeClr val="tx1"/>
              </a:solidFill>
            </a:endParaRPr>
          </a:p>
          <a:p>
            <a:r>
              <a:rPr lang="el-GR" sz="3200" dirty="0">
                <a:solidFill>
                  <a:schemeClr val="tx1"/>
                </a:solidFill>
              </a:rPr>
              <a:t>γ-</a:t>
            </a:r>
            <a:r>
              <a:rPr lang="en-US" sz="3200" dirty="0">
                <a:solidFill>
                  <a:schemeClr val="tx1"/>
                </a:solidFill>
              </a:rPr>
              <a:t>aminobutyric acid receptor</a:t>
            </a:r>
          </a:p>
        </p:txBody>
      </p:sp>
      <p:sp>
        <p:nvSpPr>
          <p:cNvPr id="4" name="TextBox 3">
            <a:extLst>
              <a:ext uri="{FF2B5EF4-FFF2-40B4-BE49-F238E27FC236}">
                <a16:creationId xmlns:a16="http://schemas.microsoft.com/office/drawing/2014/main" id="{2B72F092-0A10-43BE-A738-039C982E0067}"/>
              </a:ext>
            </a:extLst>
          </p:cNvPr>
          <p:cNvSpPr txBox="1"/>
          <p:nvPr/>
        </p:nvSpPr>
        <p:spPr>
          <a:xfrm>
            <a:off x="2513012" y="6119336"/>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37551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F9717-C8C1-4F28-BEDC-835EAFC4331B}"/>
              </a:ext>
            </a:extLst>
          </p:cNvPr>
          <p:cNvPicPr>
            <a:picLocks noChangeAspect="1"/>
          </p:cNvPicPr>
          <p:nvPr/>
        </p:nvPicPr>
        <p:blipFill rotWithShape="1">
          <a:blip r:embed="rId3"/>
          <a:srcRect l="59377" t="16658" r="15616" b="45554"/>
          <a:stretch/>
        </p:blipFill>
        <p:spPr>
          <a:xfrm>
            <a:off x="1065212" y="762000"/>
            <a:ext cx="10264588" cy="4362450"/>
          </a:xfrm>
          <a:prstGeom prst="rect">
            <a:avLst/>
          </a:prstGeom>
        </p:spPr>
      </p:pic>
    </p:spTree>
    <p:extLst>
      <p:ext uri="{BB962C8B-B14F-4D97-AF65-F5344CB8AC3E}">
        <p14:creationId xmlns:p14="http://schemas.microsoft.com/office/powerpoint/2010/main" val="44252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564F6-5F0B-46DA-B88D-F78163AD67AB}"/>
              </a:ext>
            </a:extLst>
          </p:cNvPr>
          <p:cNvPicPr>
            <a:picLocks noChangeAspect="1"/>
          </p:cNvPicPr>
          <p:nvPr/>
        </p:nvPicPr>
        <p:blipFill rotWithShape="1">
          <a:blip r:embed="rId2"/>
          <a:srcRect l="56877" t="29962" r="12798" b="21103"/>
          <a:stretch/>
        </p:blipFill>
        <p:spPr>
          <a:xfrm>
            <a:off x="637717" y="152400"/>
            <a:ext cx="10913389" cy="4953000"/>
          </a:xfrm>
          <a:prstGeom prst="rect">
            <a:avLst/>
          </a:prstGeom>
        </p:spPr>
      </p:pic>
      <p:sp>
        <p:nvSpPr>
          <p:cNvPr id="3" name="TextBox 2">
            <a:extLst>
              <a:ext uri="{FF2B5EF4-FFF2-40B4-BE49-F238E27FC236}">
                <a16:creationId xmlns:a16="http://schemas.microsoft.com/office/drawing/2014/main" id="{D1FC4745-AECD-498F-8D36-72470889A267}"/>
              </a:ext>
            </a:extLst>
          </p:cNvPr>
          <p:cNvSpPr txBox="1"/>
          <p:nvPr/>
        </p:nvSpPr>
        <p:spPr>
          <a:xfrm>
            <a:off x="2513012" y="5562600"/>
            <a:ext cx="9906000" cy="738664"/>
          </a:xfrm>
          <a:prstGeom prst="rect">
            <a:avLst/>
          </a:prstGeom>
          <a:noFill/>
        </p:spPr>
        <p:txBody>
          <a:bodyPr wrap="square" rtlCol="0">
            <a:spAutoFit/>
          </a:bodyPr>
          <a:lstStyle/>
          <a:p>
            <a:r>
              <a:rPr lang="en-US" sz="1400" dirty="0" err="1"/>
              <a:t>Schwenk</a:t>
            </a:r>
            <a:r>
              <a:rPr lang="en-US" sz="1400" dirty="0"/>
              <a:t>, E. et al. (2018). Consensus Guidelines on the Use of Intravenous Ketamine Infusions for Acute Pain Management From the American Society of Regional Anesthesia and Pain Medicine, the American Academy of Pain Medicine, and the American Society of Anesthesiologists. </a:t>
            </a:r>
            <a:r>
              <a:rPr lang="en-US" sz="1400" i="1" dirty="0"/>
              <a:t>Regional Anesthesia And Pain Medicine</a:t>
            </a:r>
            <a:endParaRPr lang="en-US" sz="1400" dirty="0"/>
          </a:p>
        </p:txBody>
      </p:sp>
    </p:spTree>
    <p:extLst>
      <p:ext uri="{BB962C8B-B14F-4D97-AF65-F5344CB8AC3E}">
        <p14:creationId xmlns:p14="http://schemas.microsoft.com/office/powerpoint/2010/main" val="260193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Custom 8">
      <a:dk1>
        <a:sysClr val="windowText" lastClr="000000"/>
      </a:dk1>
      <a:lt1>
        <a:sysClr val="window" lastClr="FFFFFF"/>
      </a:lt1>
      <a:dk2>
        <a:srgbClr val="132D4D"/>
      </a:dk2>
      <a:lt2>
        <a:srgbClr val="EEECE1"/>
      </a:lt2>
      <a:accent1>
        <a:srgbClr val="00206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CA72677B-2F8C-4192-8EBE-D360BE3B20F6}"/>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556</TotalTime>
  <Words>3812</Words>
  <Application>Microsoft Office PowerPoint</Application>
  <PresentationFormat>Custom</PresentationFormat>
  <Paragraphs>276</Paragraphs>
  <Slides>67</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AdvTT7c3c51d9</vt:lpstr>
      <vt:lpstr>AdvTT9bb99a42.I</vt:lpstr>
      <vt:lpstr>Angsana New</vt:lpstr>
      <vt:lpstr>Arial</vt:lpstr>
      <vt:lpstr>Calibri</vt:lpstr>
      <vt:lpstr>Calibri Light</vt:lpstr>
      <vt:lpstr>Century Gothic</vt:lpstr>
      <vt:lpstr>Cordia New</vt:lpstr>
      <vt:lpstr>DilleniaUPC</vt:lpstr>
      <vt:lpstr>Wingdings</vt:lpstr>
      <vt:lpstr>Retrospect</vt:lpstr>
      <vt:lpstr>Intravenous Ketamine Infusions for Acute Pain Management</vt:lpstr>
      <vt:lpstr>PowerPoint Presentation</vt:lpstr>
      <vt:lpstr>Outline</vt:lpstr>
      <vt:lpstr>Introduction</vt:lpstr>
      <vt:lpstr>Introduction</vt:lpstr>
      <vt:lpstr>Introduction</vt:lpstr>
      <vt:lpstr>Introduction</vt:lpstr>
      <vt:lpstr>PowerPoint Presentation</vt:lpstr>
      <vt:lpstr>PowerPoint Presentation</vt:lpstr>
      <vt:lpstr>PowerPoint Presentation</vt:lpstr>
      <vt:lpstr>Which Patients and Acute Pain Conditions Should Be Considered  for Ketamine Treatment?</vt:lpstr>
      <vt:lpstr>Indications for use</vt:lpstr>
      <vt:lpstr>PowerPoint Presentation</vt:lpstr>
      <vt:lpstr>PowerPoint Presentation</vt:lpstr>
      <vt:lpstr>PowerPoint Presentation</vt:lpstr>
      <vt:lpstr>Indications for use</vt:lpstr>
      <vt:lpstr>PowerPoint Presentation</vt:lpstr>
      <vt:lpstr>PowerPoint Presentation</vt:lpstr>
      <vt:lpstr>PowerPoint Presentation</vt:lpstr>
      <vt:lpstr>Indications for use</vt:lpstr>
      <vt:lpstr>Indications for use</vt:lpstr>
      <vt:lpstr>Indications for use</vt:lpstr>
      <vt:lpstr>Indications for use</vt:lpstr>
      <vt:lpstr>Indications for use</vt:lpstr>
      <vt:lpstr>What Dose Range Is Considered Subanesthetic, and Does the Evidence Support Dosing in This Range for Acute Pain?</vt:lpstr>
      <vt:lpstr>Subanesthetic dosing range</vt:lpstr>
      <vt:lpstr>PowerPoint Presentation</vt:lpstr>
      <vt:lpstr>PowerPoint Presentation</vt:lpstr>
      <vt:lpstr>Subanesthetic dosing range</vt:lpstr>
      <vt:lpstr>PowerPoint Presentation</vt:lpstr>
      <vt:lpstr>PowerPoint Presentation</vt:lpstr>
      <vt:lpstr>PowerPoint Presentation</vt:lpstr>
      <vt:lpstr>PowerPoint Presentation</vt:lpstr>
      <vt:lpstr>Subanesthetic dosing range</vt:lpstr>
      <vt:lpstr>Subanesthetic dosing range</vt:lpstr>
      <vt:lpstr>What Is the Evidence to Support Ketamine Infusions as an Adjunct to Opioids and Other Analgesic Therapies for Perioperative Analgesia?</vt:lpstr>
      <vt:lpstr>PowerPoint Presentation</vt:lpstr>
      <vt:lpstr>PowerPoint Presentation</vt:lpstr>
      <vt:lpstr>PowerPoint Presentation</vt:lpstr>
      <vt:lpstr>Adjunctive Therapies for Perioperative Analgesia</vt:lpstr>
      <vt:lpstr>What Are the Contraindications to Ketamine Infusions in the Setting of Acute Pain Management, and Do They Differ From Chronic Pain Settings?</vt:lpstr>
      <vt:lpstr>PowerPoint Presentation</vt:lpstr>
      <vt:lpstr>What Is the Evidence to Support Nonparenteral Ketamine for Acute Pain Management?</vt:lpstr>
      <vt:lpstr>Nonparenteral Ketamine for Acute Pain</vt:lpstr>
      <vt:lpstr>PowerPoint Presentation</vt:lpstr>
      <vt:lpstr>PowerPoint Presentation</vt:lpstr>
      <vt:lpstr>PowerPoint Presentation</vt:lpstr>
      <vt:lpstr>PowerPoint Presentation</vt:lpstr>
      <vt:lpstr>PowerPoint Presentation</vt:lpstr>
      <vt:lpstr>PowerPoint Presentation</vt:lpstr>
      <vt:lpstr>Nonparenteral Ketamine for Acute Pain</vt:lpstr>
      <vt:lpstr>Nonparenteral Ketamine for Acute Pain</vt:lpstr>
      <vt:lpstr>Does Any Evidence Support Patient-Controlled IV Ketamine Analgesia for Acute Pain?</vt:lpstr>
      <vt:lpstr>Patient-Controlled IV Ketamine Analgesia for Acute Pain</vt:lpstr>
      <vt:lpstr>Sole IV-PCA analgesic </vt:lpstr>
      <vt:lpstr>Sole IV-PCA analgesic </vt:lpstr>
      <vt:lpstr>Sole IV-PCA analgesic </vt:lpstr>
      <vt:lpstr>combination with opioids PCA</vt:lpstr>
      <vt:lpstr>PowerPoint Presentation</vt:lpstr>
      <vt:lpstr>combination with opioids PCA</vt:lpstr>
      <vt:lpstr>PowerPoint Presentation</vt:lpstr>
      <vt:lpstr>Patient-Controlled IV Ketamine Analgesia for Acute Pain</vt:lpstr>
      <vt:lpstr>Patient-Controlled IV Ketamine Analgesia for Acute Pain</vt:lpstr>
      <vt:lpstr>Take home message</vt:lpstr>
      <vt:lpstr>Reference</vt:lpstr>
      <vt:lpstr>Reference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Intravenous Ketamine Infusions for Acute Pain Management</dc:title>
  <dc:creator>SaTANA</dc:creator>
  <cp:lastModifiedBy>SaTANA</cp:lastModifiedBy>
  <cp:revision>100</cp:revision>
  <dcterms:created xsi:type="dcterms:W3CDTF">2018-09-11T16:09:08Z</dcterms:created>
  <dcterms:modified xsi:type="dcterms:W3CDTF">2018-09-16T21:08:30Z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